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9" r:id="rId4"/>
    <p:sldMasterId id="2147484642" r:id="rId5"/>
  </p:sldMasterIdLst>
  <p:notesMasterIdLst>
    <p:notesMasterId r:id="rId30"/>
  </p:notesMasterIdLst>
  <p:handoutMasterIdLst>
    <p:handoutMasterId r:id="rId31"/>
  </p:handoutMasterIdLst>
  <p:sldIdLst>
    <p:sldId id="1720" r:id="rId6"/>
    <p:sldId id="1857" r:id="rId7"/>
    <p:sldId id="1863" r:id="rId8"/>
    <p:sldId id="1883" r:id="rId9"/>
    <p:sldId id="1887" r:id="rId10"/>
    <p:sldId id="1888" r:id="rId11"/>
    <p:sldId id="1864" r:id="rId12"/>
    <p:sldId id="1886" r:id="rId13"/>
    <p:sldId id="1874" r:id="rId14"/>
    <p:sldId id="1873" r:id="rId15"/>
    <p:sldId id="1875" r:id="rId16"/>
    <p:sldId id="1876" r:id="rId17"/>
    <p:sldId id="1877" r:id="rId18"/>
    <p:sldId id="1878" r:id="rId19"/>
    <p:sldId id="1879" r:id="rId20"/>
    <p:sldId id="1880" r:id="rId21"/>
    <p:sldId id="1881" r:id="rId22"/>
    <p:sldId id="1882" r:id="rId23"/>
    <p:sldId id="1890" r:id="rId24"/>
    <p:sldId id="1884" r:id="rId25"/>
    <p:sldId id="1868" r:id="rId26"/>
    <p:sldId id="1865" r:id="rId27"/>
    <p:sldId id="1869" r:id="rId28"/>
    <p:sldId id="1840" r:id="rId29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496" userDrawn="1">
          <p15:clr>
            <a:srgbClr val="547EBF"/>
          </p15:clr>
        </p15:guide>
        <p15:guide id="4" pos="1584" userDrawn="1">
          <p15:clr>
            <a:srgbClr val="547EBF"/>
          </p15:clr>
        </p15:guide>
        <p15:guide id="5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8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  <p:cmAuthor id="4" name="Rajen Kishna" initials="RK" lastIdx="1" clrIdx="4">
    <p:extLst>
      <p:ext uri="{19B8F6BF-5375-455C-9EA6-DF929625EA0E}">
        <p15:presenceInfo xmlns:p15="http://schemas.microsoft.com/office/powerpoint/2012/main" userId="S::rajenki@microsoft.com::cb2617cd-b010-4f29-a12f-c13505cda105" providerId="AD"/>
      </p:ext>
    </p:extLst>
  </p:cmAuthor>
  <p:cmAuthor id="5" name="Mikayla Hutchinson" initials="MH" lastIdx="1" clrIdx="5">
    <p:extLst>
      <p:ext uri="{19B8F6BF-5375-455C-9EA6-DF929625EA0E}">
        <p15:presenceInfo xmlns:p15="http://schemas.microsoft.com/office/powerpoint/2012/main" userId="Mikayla Hutchinso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188F"/>
    <a:srgbClr val="008271"/>
    <a:srgbClr val="004B4F"/>
    <a:srgbClr val="004B1C"/>
    <a:srgbClr val="107B10"/>
    <a:srgbClr val="0078D4"/>
    <a:srgbClr val="B4009F"/>
    <a:srgbClr val="B4A0FF"/>
    <a:srgbClr val="D93A00"/>
    <a:srgbClr val="8D52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1307"/>
  </p:normalViewPr>
  <p:slideViewPr>
    <p:cSldViewPr snapToGrid="0" snapToObjects="1">
      <p:cViewPr varScale="1">
        <p:scale>
          <a:sx n="104" d="100"/>
          <a:sy n="104" d="100"/>
        </p:scale>
        <p:origin x="834" y="120"/>
      </p:cViewPr>
      <p:guideLst>
        <p:guide pos="2496"/>
        <p:guide pos="1584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commentAuthors" Target="comment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F9EC6-89FF-47E1-8594-1A32E3B45134}" type="datetime8">
              <a:rPr lang="en-US" smtClean="0">
                <a:latin typeface="Segoe UI" pitchFamily="34" charset="0"/>
              </a:rPr>
              <a:t>5/21/2019 3:42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2072DC8-D49D-432C-9D46-A7718B5F5490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106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69767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8850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739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37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784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2475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883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715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489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010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18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9574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3290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930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0ECFDC7D-F4BE-4668-920D-08874925A5D7}" type="datetime8">
              <a:rPr lang="en-US" smtClean="0">
                <a:solidFill>
                  <a:prstClr val="black"/>
                </a:solidFill>
              </a:rPr>
              <a:t>5/21/2019 3:40 PM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1209038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922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873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051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119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518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99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386CE63F-9E7F-4C04-9D0D-FCA25A8E9E86}" type="datetime8">
              <a:rPr lang="en-US" smtClean="0"/>
              <a:t>5/21/2019 3:40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001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0BB89D76-F7EC-4998-816E-1AEF7A51BD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9A369E-6943-4DDC-A52C-35729DDD02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951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6EA43983-5C3B-43E8-A3B2-DDBACC8293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4424940-F61C-4919-AF11-C35240233E1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2769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4CE6B9-C2B3-4A16-944B-EC021B8C3B50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054354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C0699BC4-7724-4A5C-8057-6556211FF5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F47BDA-221E-4A96-90BD-A26E648D77A9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853372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4769A96C-1F8C-4A28-9626-3016CF5A344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3143" y="5976430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DDD5B5-A158-48FE-B5BA-EF92CA9A1AFA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9385043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 userDrawn="1">
          <p15:clr>
            <a:srgbClr val="5ACBF0"/>
          </p15:clr>
        </p15:guide>
        <p15:guide id="2" orient="horz" pos="2496" userDrawn="1">
          <p15:clr>
            <a:srgbClr val="5ACBF0"/>
          </p15:clr>
        </p15:guide>
        <p15:guide id="3" pos="6132" userDrawn="1">
          <p15:clr>
            <a:srgbClr val="5ACBF0"/>
          </p15:clr>
        </p15:guide>
        <p15:guide id="4" orient="horz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B22FF-2810-4C45-BB64-2E5ECA6711F2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8495981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10242948" y="5976430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6CA0B8-C6AA-4272-B29A-2432D489FACA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61402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4" orient="horz" pos="1272" userDrawn="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  <p15:guide id="5" orient="horz" pos="904" userDrawn="1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2018982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 userDrawn="1">
          <p15:clr>
            <a:srgbClr val="5ACBF0"/>
          </p15:clr>
        </p15:guide>
        <p15:guide id="2" orient="horz" pos="1276" userDrawn="1">
          <p15:clr>
            <a:srgbClr val="5ACBF0"/>
          </p15:clr>
        </p15:guide>
        <p15:guide id="3" orient="horz" pos="904" userDrawn="1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 dirty="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7354241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 userDrawn="1">
          <p15:clr>
            <a:srgbClr val="5ACBF0"/>
          </p15:clr>
        </p15:guide>
        <p15:guide id="4" orient="horz" pos="1276" userDrawn="1">
          <p15:clr>
            <a:srgbClr val="5ACBF0"/>
          </p15:clr>
        </p15:guide>
        <p15:guide id="5" orient="horz" pos="288" userDrawn="1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0798454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4385852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 userDrawn="1">
          <p15:clr>
            <a:srgbClr val="5ACBF0"/>
          </p15:clr>
        </p15:guide>
        <p15:guide id="29" orient="horz" pos="1271" userDrawn="1">
          <p15:clr>
            <a:srgbClr val="5ACBF0"/>
          </p15:clr>
        </p15:guide>
        <p15:guide id="30" orient="horz" pos="288" userDrawn="1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7286650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 userDrawn="1">
          <p15:clr>
            <a:srgbClr val="C35EA4"/>
          </p15:clr>
        </p15:guide>
        <p15:guide id="11" pos="2993">
          <p15:clr>
            <a:srgbClr val="5ACBF0"/>
          </p15:clr>
        </p15:guide>
        <p15:guide id="12" pos="3543" userDrawn="1">
          <p15:clr>
            <a:srgbClr val="A4A3A4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6892293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 userDrawn="1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 userDrawn="1">
          <p15:clr>
            <a:srgbClr val="C35EA4"/>
          </p15:clr>
        </p15:guide>
        <p15:guide id="8" pos="3544" userDrawn="1">
          <p15:clr>
            <a:srgbClr val="A4A3A4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42951245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 userDrawn="1">
          <p15:clr>
            <a:srgbClr val="C35EA4"/>
          </p15:clr>
        </p15:guide>
        <p15:guide id="5" pos="2993">
          <p15:clr>
            <a:srgbClr val="5ACBF0"/>
          </p15:clr>
        </p15:guide>
        <p15:guide id="6" pos="3547" userDrawn="1">
          <p15:clr>
            <a:srgbClr val="A4A3A4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4920234-9C55-43BF-8FBB-243C61CF9B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405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B8E4B8-DDAB-4200-9EE3-2BD9BE2DFA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48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4B7AB-398B-4A7F-855A-8DC52778F1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29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A460CCCF-4A8F-4C25-A420-E690A10C87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35" userDrawn="1">
          <p15:clr>
            <a:srgbClr val="5ACBF0"/>
          </p15:clr>
        </p15:guide>
        <p15:guide id="3" orient="horz" pos="1910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1FF314-DDCD-45D7-B7F0-2F1A86123014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D6B6FB0-051D-46F2-A647-CF503FB724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0193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257504-D4F0-45F1-97EC-EFD0456CFE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510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 userDrawn="1">
          <p15:clr>
            <a:srgbClr val="5ACBF0"/>
          </p15:clr>
        </p15:guide>
        <p15:guide id="3" orient="horz" pos="1914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B5D3D-A747-4BB9-A48C-15080DF0F81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58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6127" userDrawn="1">
          <p15:clr>
            <a:srgbClr val="5ACBF0"/>
          </p15:clr>
        </p15:guide>
        <p15:guide id="3" orient="horz" pos="1911" userDrawn="1">
          <p15:clr>
            <a:srgbClr val="5ACBF0"/>
          </p15:clr>
        </p15:guide>
        <p15:guide id="4" orient="horz" pos="2505" userDrawn="1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4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1272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305879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 userDrawn="1">
          <p15:clr>
            <a:srgbClr val="5ACBF0"/>
          </p15:clr>
        </p15:guide>
        <p15:guide id="2" orient="horz" pos="905" userDrawn="1">
          <p15:clr>
            <a:srgbClr val="5ACBF0"/>
          </p15:clr>
        </p15:guide>
        <p15:guide id="3" orient="horz" pos="288" userDrawn="1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851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319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 userDrawn="1">
          <p15:clr>
            <a:srgbClr val="5ACBF0"/>
          </p15:clr>
        </p15:guide>
        <p15:guide id="2" orient="horz" pos="288" userDrawn="1">
          <p15:clr>
            <a:srgbClr val="5ACBF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8A163C-6938-402F-928F-D9DB9DE804AF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57B752-6712-424F-9CFE-039F113F70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2500" t="73146" r="27485"/>
          <a:stretch/>
        </p:blipFill>
        <p:spPr>
          <a:xfrm>
            <a:off x="7131050" y="-63500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3F554-8FB8-44E8-B567-F6A15DF461E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013201" y="1238904"/>
            <a:ext cx="8432727" cy="575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7035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 logo white - EMF" descr="Microsoft logo white text version">
            <a:extLst>
              <a:ext uri="{FF2B5EF4-FFF2-40B4-BE49-F238E27FC236}">
                <a16:creationId xmlns:a16="http://schemas.microsoft.com/office/drawing/2014/main" id="{7033D55B-F61A-48E5-891C-F971584B9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72FC08-101E-FD45-98D4-BA5238BA2D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2B7EB77-ADDA-40AC-A631-33EAADA9DEB7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42329766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9F6D72-A1FE-46E7-93FD-58185AF55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80635" y="1043610"/>
            <a:ext cx="8496512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94C529-745E-4B24-9F03-CF2DC7B48E9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401647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AC582E6-7B3B-4A9A-8B8E-69F14676ECA2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56735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6" name="Picture 5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B0888E68-482F-4D77-A665-3E01FCCE86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E75DD16-3F07-497C-BBBD-EA460C320CE1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1866348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9" name="Picture 8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F2BF6DEB-38CB-4EA5-BE69-0D56C17CDC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39B642-A01F-4E74-A152-9627779FF545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687902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8" name="Picture 7" descr="A person standing in front of a television&#10;&#10;Description automatically generated">
            <a:extLst>
              <a:ext uri="{FF2B5EF4-FFF2-40B4-BE49-F238E27FC236}">
                <a16:creationId xmlns:a16="http://schemas.microsoft.com/office/drawing/2014/main" id="{DFE27BE0-7945-403A-8126-82BC9F4341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5113" r="18110"/>
          <a:stretch/>
        </p:blipFill>
        <p:spPr>
          <a:xfrm>
            <a:off x="5326063" y="1"/>
            <a:ext cx="686593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EE3F4-CDD5-4D6F-A288-277C900B3C0F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764052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66AA254B-377B-433F-8002-0E2FE6473AC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AAC1CF-1557-4BC0-9B01-188F44C765B6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11737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6CAE47EF-E2BB-4144-A019-3C805D27E3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442999-E509-4B76-A98B-D7D7AB9716D6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1686836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7452811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9470607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07734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09A9F9-3DB4-46DC-8390-B565E2830B33}"/>
              </a:ext>
            </a:extLst>
          </p:cNvPr>
          <p:cNvSpPr/>
          <p:nvPr userDrawn="1"/>
        </p:nvSpPr>
        <p:spPr bwMode="auto">
          <a:xfrm>
            <a:off x="10124440" y="5735320"/>
            <a:ext cx="1539240" cy="599439"/>
          </a:xfrm>
          <a:custGeom>
            <a:avLst/>
            <a:gdLst>
              <a:gd name="connsiteX0" fmla="*/ 1280160 w 1539240"/>
              <a:gd name="connsiteY0" fmla="*/ 228600 h 604520"/>
              <a:gd name="connsiteX1" fmla="*/ 1280160 w 1539240"/>
              <a:gd name="connsiteY1" fmla="*/ 228600 h 604520"/>
              <a:gd name="connsiteX2" fmla="*/ 1422400 w 1539240"/>
              <a:gd name="connsiteY2" fmla="*/ 238760 h 604520"/>
              <a:gd name="connsiteX3" fmla="*/ 1452880 w 1539240"/>
              <a:gd name="connsiteY3" fmla="*/ 248920 h 604520"/>
              <a:gd name="connsiteX4" fmla="*/ 1483360 w 1539240"/>
              <a:gd name="connsiteY4" fmla="*/ 269240 h 604520"/>
              <a:gd name="connsiteX5" fmla="*/ 1493520 w 1539240"/>
              <a:gd name="connsiteY5" fmla="*/ 284480 h 604520"/>
              <a:gd name="connsiteX6" fmla="*/ 1508760 w 1539240"/>
              <a:gd name="connsiteY6" fmla="*/ 294640 h 604520"/>
              <a:gd name="connsiteX7" fmla="*/ 1529080 w 1539240"/>
              <a:gd name="connsiteY7" fmla="*/ 325120 h 604520"/>
              <a:gd name="connsiteX8" fmla="*/ 1539240 w 1539240"/>
              <a:gd name="connsiteY8" fmla="*/ 340360 h 604520"/>
              <a:gd name="connsiteX9" fmla="*/ 1534160 w 1539240"/>
              <a:gd name="connsiteY9" fmla="*/ 426720 h 604520"/>
              <a:gd name="connsiteX10" fmla="*/ 1513840 w 1539240"/>
              <a:gd name="connsiteY10" fmla="*/ 508000 h 604520"/>
              <a:gd name="connsiteX11" fmla="*/ 1508760 w 1539240"/>
              <a:gd name="connsiteY11" fmla="*/ 523240 h 604520"/>
              <a:gd name="connsiteX12" fmla="*/ 1493520 w 1539240"/>
              <a:gd name="connsiteY12" fmla="*/ 538480 h 604520"/>
              <a:gd name="connsiteX13" fmla="*/ 1447800 w 1539240"/>
              <a:gd name="connsiteY13" fmla="*/ 553720 h 604520"/>
              <a:gd name="connsiteX14" fmla="*/ 1432560 w 1539240"/>
              <a:gd name="connsiteY14" fmla="*/ 558800 h 604520"/>
              <a:gd name="connsiteX15" fmla="*/ 1417320 w 1539240"/>
              <a:gd name="connsiteY15" fmla="*/ 563880 h 604520"/>
              <a:gd name="connsiteX16" fmla="*/ 1203960 w 1539240"/>
              <a:gd name="connsiteY16" fmla="*/ 574040 h 604520"/>
              <a:gd name="connsiteX17" fmla="*/ 497840 w 1539240"/>
              <a:gd name="connsiteY17" fmla="*/ 579120 h 604520"/>
              <a:gd name="connsiteX18" fmla="*/ 447040 w 1539240"/>
              <a:gd name="connsiteY18" fmla="*/ 589280 h 604520"/>
              <a:gd name="connsiteX19" fmla="*/ 421640 w 1539240"/>
              <a:gd name="connsiteY19" fmla="*/ 594360 h 604520"/>
              <a:gd name="connsiteX20" fmla="*/ 406400 w 1539240"/>
              <a:gd name="connsiteY20" fmla="*/ 599440 h 604520"/>
              <a:gd name="connsiteX21" fmla="*/ 381000 w 1539240"/>
              <a:gd name="connsiteY21" fmla="*/ 604520 h 604520"/>
              <a:gd name="connsiteX22" fmla="*/ 223520 w 1539240"/>
              <a:gd name="connsiteY22" fmla="*/ 599440 h 604520"/>
              <a:gd name="connsiteX23" fmla="*/ 157480 w 1539240"/>
              <a:gd name="connsiteY23" fmla="*/ 589280 h 604520"/>
              <a:gd name="connsiteX24" fmla="*/ 116840 w 1539240"/>
              <a:gd name="connsiteY24" fmla="*/ 579120 h 604520"/>
              <a:gd name="connsiteX25" fmla="*/ 96520 w 1539240"/>
              <a:gd name="connsiteY25" fmla="*/ 574040 h 604520"/>
              <a:gd name="connsiteX26" fmla="*/ 66040 w 1539240"/>
              <a:gd name="connsiteY26" fmla="*/ 563880 h 604520"/>
              <a:gd name="connsiteX27" fmla="*/ 50800 w 1539240"/>
              <a:gd name="connsiteY27" fmla="*/ 558800 h 604520"/>
              <a:gd name="connsiteX28" fmla="*/ 40640 w 1539240"/>
              <a:gd name="connsiteY28" fmla="*/ 543560 h 604520"/>
              <a:gd name="connsiteX29" fmla="*/ 35560 w 1539240"/>
              <a:gd name="connsiteY29" fmla="*/ 528320 h 604520"/>
              <a:gd name="connsiteX30" fmla="*/ 30480 w 1539240"/>
              <a:gd name="connsiteY30" fmla="*/ 370840 h 604520"/>
              <a:gd name="connsiteX31" fmla="*/ 25400 w 1539240"/>
              <a:gd name="connsiteY31" fmla="*/ 340360 h 604520"/>
              <a:gd name="connsiteX32" fmla="*/ 20320 w 1539240"/>
              <a:gd name="connsiteY32" fmla="*/ 304800 h 604520"/>
              <a:gd name="connsiteX33" fmla="*/ 10160 w 1539240"/>
              <a:gd name="connsiteY33" fmla="*/ 233680 h 604520"/>
              <a:gd name="connsiteX34" fmla="*/ 0 w 1539240"/>
              <a:gd name="connsiteY34" fmla="*/ 182880 h 604520"/>
              <a:gd name="connsiteX35" fmla="*/ 5080 w 1539240"/>
              <a:gd name="connsiteY35" fmla="*/ 121920 h 604520"/>
              <a:gd name="connsiteX36" fmla="*/ 20320 w 1539240"/>
              <a:gd name="connsiteY36" fmla="*/ 111760 h 604520"/>
              <a:gd name="connsiteX37" fmla="*/ 71120 w 1539240"/>
              <a:gd name="connsiteY37" fmla="*/ 91440 h 604520"/>
              <a:gd name="connsiteX38" fmla="*/ 91440 w 1539240"/>
              <a:gd name="connsiteY38" fmla="*/ 86360 h 604520"/>
              <a:gd name="connsiteX39" fmla="*/ 121920 w 1539240"/>
              <a:gd name="connsiteY39" fmla="*/ 81280 h 604520"/>
              <a:gd name="connsiteX40" fmla="*/ 172720 w 1539240"/>
              <a:gd name="connsiteY40" fmla="*/ 60960 h 604520"/>
              <a:gd name="connsiteX41" fmla="*/ 223520 w 1539240"/>
              <a:gd name="connsiteY41" fmla="*/ 40640 h 604520"/>
              <a:gd name="connsiteX42" fmla="*/ 248920 w 1539240"/>
              <a:gd name="connsiteY42" fmla="*/ 30480 h 604520"/>
              <a:gd name="connsiteX43" fmla="*/ 264160 w 1539240"/>
              <a:gd name="connsiteY43" fmla="*/ 20320 h 604520"/>
              <a:gd name="connsiteX44" fmla="*/ 289560 w 1539240"/>
              <a:gd name="connsiteY44" fmla="*/ 15240 h 604520"/>
              <a:gd name="connsiteX45" fmla="*/ 314960 w 1539240"/>
              <a:gd name="connsiteY45" fmla="*/ 5080 h 604520"/>
              <a:gd name="connsiteX46" fmla="*/ 330200 w 1539240"/>
              <a:gd name="connsiteY46" fmla="*/ 0 h 604520"/>
              <a:gd name="connsiteX47" fmla="*/ 431800 w 1539240"/>
              <a:gd name="connsiteY47" fmla="*/ 10160 h 604520"/>
              <a:gd name="connsiteX48" fmla="*/ 447040 w 1539240"/>
              <a:gd name="connsiteY48" fmla="*/ 15240 h 604520"/>
              <a:gd name="connsiteX49" fmla="*/ 467360 w 1539240"/>
              <a:gd name="connsiteY49" fmla="*/ 20320 h 604520"/>
              <a:gd name="connsiteX50" fmla="*/ 518160 w 1539240"/>
              <a:gd name="connsiteY50" fmla="*/ 35560 h 604520"/>
              <a:gd name="connsiteX51" fmla="*/ 533400 w 1539240"/>
              <a:gd name="connsiteY51" fmla="*/ 45720 h 604520"/>
              <a:gd name="connsiteX52" fmla="*/ 548640 w 1539240"/>
              <a:gd name="connsiteY52" fmla="*/ 50800 h 604520"/>
              <a:gd name="connsiteX53" fmla="*/ 574040 w 1539240"/>
              <a:gd name="connsiteY53" fmla="*/ 60960 h 604520"/>
              <a:gd name="connsiteX54" fmla="*/ 614680 w 1539240"/>
              <a:gd name="connsiteY54" fmla="*/ 71120 h 604520"/>
              <a:gd name="connsiteX55" fmla="*/ 665480 w 1539240"/>
              <a:gd name="connsiteY55" fmla="*/ 91440 h 604520"/>
              <a:gd name="connsiteX56" fmla="*/ 690880 w 1539240"/>
              <a:gd name="connsiteY56" fmla="*/ 96520 h 604520"/>
              <a:gd name="connsiteX57" fmla="*/ 716280 w 1539240"/>
              <a:gd name="connsiteY57" fmla="*/ 106680 h 604520"/>
              <a:gd name="connsiteX58" fmla="*/ 736600 w 1539240"/>
              <a:gd name="connsiteY58" fmla="*/ 111760 h 604520"/>
              <a:gd name="connsiteX59" fmla="*/ 756920 w 1539240"/>
              <a:gd name="connsiteY59" fmla="*/ 121920 h 604520"/>
              <a:gd name="connsiteX60" fmla="*/ 782320 w 1539240"/>
              <a:gd name="connsiteY60" fmla="*/ 127000 h 604520"/>
              <a:gd name="connsiteX61" fmla="*/ 802640 w 1539240"/>
              <a:gd name="connsiteY61" fmla="*/ 132080 h 604520"/>
              <a:gd name="connsiteX62" fmla="*/ 858520 w 1539240"/>
              <a:gd name="connsiteY62" fmla="*/ 142240 h 604520"/>
              <a:gd name="connsiteX63" fmla="*/ 944880 w 1539240"/>
              <a:gd name="connsiteY63" fmla="*/ 157480 h 604520"/>
              <a:gd name="connsiteX64" fmla="*/ 990600 w 1539240"/>
              <a:gd name="connsiteY64" fmla="*/ 162560 h 604520"/>
              <a:gd name="connsiteX65" fmla="*/ 1046480 w 1539240"/>
              <a:gd name="connsiteY65" fmla="*/ 172720 h 604520"/>
              <a:gd name="connsiteX66" fmla="*/ 1061720 w 1539240"/>
              <a:gd name="connsiteY66" fmla="*/ 177800 h 604520"/>
              <a:gd name="connsiteX67" fmla="*/ 1112520 w 1539240"/>
              <a:gd name="connsiteY67" fmla="*/ 187960 h 604520"/>
              <a:gd name="connsiteX68" fmla="*/ 1137920 w 1539240"/>
              <a:gd name="connsiteY68" fmla="*/ 193040 h 604520"/>
              <a:gd name="connsiteX69" fmla="*/ 1168400 w 1539240"/>
              <a:gd name="connsiteY69" fmla="*/ 198120 h 604520"/>
              <a:gd name="connsiteX70" fmla="*/ 1188720 w 1539240"/>
              <a:gd name="connsiteY70" fmla="*/ 203200 h 604520"/>
              <a:gd name="connsiteX71" fmla="*/ 1244600 w 1539240"/>
              <a:gd name="connsiteY71" fmla="*/ 208280 h 604520"/>
              <a:gd name="connsiteX72" fmla="*/ 1280160 w 1539240"/>
              <a:gd name="connsiteY72" fmla="*/ 213360 h 604520"/>
              <a:gd name="connsiteX73" fmla="*/ 1310640 w 1539240"/>
              <a:gd name="connsiteY73" fmla="*/ 218440 h 604520"/>
              <a:gd name="connsiteX74" fmla="*/ 1330960 w 1539240"/>
              <a:gd name="connsiteY74" fmla="*/ 218440 h 604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539240" h="604520">
                <a:moveTo>
                  <a:pt x="1280160" y="228600"/>
                </a:moveTo>
                <a:lnTo>
                  <a:pt x="1280160" y="228600"/>
                </a:lnTo>
                <a:cubicBezTo>
                  <a:pt x="1297755" y="229438"/>
                  <a:pt x="1385583" y="230264"/>
                  <a:pt x="1422400" y="238760"/>
                </a:cubicBezTo>
                <a:cubicBezTo>
                  <a:pt x="1432835" y="241168"/>
                  <a:pt x="1443969" y="242979"/>
                  <a:pt x="1452880" y="248920"/>
                </a:cubicBezTo>
                <a:lnTo>
                  <a:pt x="1483360" y="269240"/>
                </a:lnTo>
                <a:cubicBezTo>
                  <a:pt x="1486747" y="274320"/>
                  <a:pt x="1489203" y="280163"/>
                  <a:pt x="1493520" y="284480"/>
                </a:cubicBezTo>
                <a:cubicBezTo>
                  <a:pt x="1497837" y="288797"/>
                  <a:pt x="1504740" y="290045"/>
                  <a:pt x="1508760" y="294640"/>
                </a:cubicBezTo>
                <a:cubicBezTo>
                  <a:pt x="1516801" y="303830"/>
                  <a:pt x="1522307" y="314960"/>
                  <a:pt x="1529080" y="325120"/>
                </a:cubicBezTo>
                <a:lnTo>
                  <a:pt x="1539240" y="340360"/>
                </a:lnTo>
                <a:cubicBezTo>
                  <a:pt x="1537547" y="369147"/>
                  <a:pt x="1537344" y="398060"/>
                  <a:pt x="1534160" y="426720"/>
                </a:cubicBezTo>
                <a:cubicBezTo>
                  <a:pt x="1530073" y="463501"/>
                  <a:pt x="1524392" y="476345"/>
                  <a:pt x="1513840" y="508000"/>
                </a:cubicBezTo>
                <a:cubicBezTo>
                  <a:pt x="1512147" y="513080"/>
                  <a:pt x="1512546" y="519454"/>
                  <a:pt x="1508760" y="523240"/>
                </a:cubicBezTo>
                <a:cubicBezTo>
                  <a:pt x="1503680" y="528320"/>
                  <a:pt x="1499800" y="534991"/>
                  <a:pt x="1493520" y="538480"/>
                </a:cubicBezTo>
                <a:lnTo>
                  <a:pt x="1447800" y="553720"/>
                </a:lnTo>
                <a:lnTo>
                  <a:pt x="1432560" y="558800"/>
                </a:lnTo>
                <a:cubicBezTo>
                  <a:pt x="1427480" y="560493"/>
                  <a:pt x="1422602" y="563000"/>
                  <a:pt x="1417320" y="563880"/>
                </a:cubicBezTo>
                <a:cubicBezTo>
                  <a:pt x="1330122" y="578413"/>
                  <a:pt x="1376791" y="572065"/>
                  <a:pt x="1203960" y="574040"/>
                </a:cubicBezTo>
                <a:lnTo>
                  <a:pt x="497840" y="579120"/>
                </a:lnTo>
                <a:cubicBezTo>
                  <a:pt x="438113" y="589074"/>
                  <a:pt x="492509" y="579176"/>
                  <a:pt x="447040" y="589280"/>
                </a:cubicBezTo>
                <a:cubicBezTo>
                  <a:pt x="438611" y="591153"/>
                  <a:pt x="430017" y="592266"/>
                  <a:pt x="421640" y="594360"/>
                </a:cubicBezTo>
                <a:cubicBezTo>
                  <a:pt x="416445" y="595659"/>
                  <a:pt x="411595" y="598141"/>
                  <a:pt x="406400" y="599440"/>
                </a:cubicBezTo>
                <a:cubicBezTo>
                  <a:pt x="398023" y="601534"/>
                  <a:pt x="389467" y="602827"/>
                  <a:pt x="381000" y="604520"/>
                </a:cubicBezTo>
                <a:cubicBezTo>
                  <a:pt x="328507" y="602827"/>
                  <a:pt x="275968" y="602200"/>
                  <a:pt x="223520" y="599440"/>
                </a:cubicBezTo>
                <a:cubicBezTo>
                  <a:pt x="215486" y="599017"/>
                  <a:pt x="167320" y="591069"/>
                  <a:pt x="157480" y="589280"/>
                </a:cubicBezTo>
                <a:cubicBezTo>
                  <a:pt x="114876" y="581534"/>
                  <a:pt x="147684" y="587933"/>
                  <a:pt x="116840" y="579120"/>
                </a:cubicBezTo>
                <a:cubicBezTo>
                  <a:pt x="110127" y="577202"/>
                  <a:pt x="103207" y="576046"/>
                  <a:pt x="96520" y="574040"/>
                </a:cubicBezTo>
                <a:cubicBezTo>
                  <a:pt x="86262" y="570963"/>
                  <a:pt x="76200" y="567267"/>
                  <a:pt x="66040" y="563880"/>
                </a:cubicBezTo>
                <a:lnTo>
                  <a:pt x="50800" y="558800"/>
                </a:lnTo>
                <a:cubicBezTo>
                  <a:pt x="47413" y="553720"/>
                  <a:pt x="43370" y="549021"/>
                  <a:pt x="40640" y="543560"/>
                </a:cubicBezTo>
                <a:cubicBezTo>
                  <a:pt x="38245" y="538771"/>
                  <a:pt x="35874" y="533666"/>
                  <a:pt x="35560" y="528320"/>
                </a:cubicBezTo>
                <a:cubicBezTo>
                  <a:pt x="32476" y="475890"/>
                  <a:pt x="33315" y="423284"/>
                  <a:pt x="30480" y="370840"/>
                </a:cubicBezTo>
                <a:cubicBezTo>
                  <a:pt x="29924" y="360555"/>
                  <a:pt x="26966" y="350540"/>
                  <a:pt x="25400" y="340360"/>
                </a:cubicBezTo>
                <a:cubicBezTo>
                  <a:pt x="23579" y="328526"/>
                  <a:pt x="21902" y="316669"/>
                  <a:pt x="20320" y="304800"/>
                </a:cubicBezTo>
                <a:cubicBezTo>
                  <a:pt x="15482" y="268518"/>
                  <a:pt x="16338" y="266627"/>
                  <a:pt x="10160" y="233680"/>
                </a:cubicBezTo>
                <a:cubicBezTo>
                  <a:pt x="6978" y="216707"/>
                  <a:pt x="0" y="182880"/>
                  <a:pt x="0" y="182880"/>
                </a:cubicBezTo>
                <a:cubicBezTo>
                  <a:pt x="1693" y="162560"/>
                  <a:pt x="-522" y="141526"/>
                  <a:pt x="5080" y="121920"/>
                </a:cubicBezTo>
                <a:cubicBezTo>
                  <a:pt x="6757" y="116050"/>
                  <a:pt x="15019" y="114789"/>
                  <a:pt x="20320" y="111760"/>
                </a:cubicBezTo>
                <a:cubicBezTo>
                  <a:pt x="36670" y="102417"/>
                  <a:pt x="52617" y="96066"/>
                  <a:pt x="71120" y="91440"/>
                </a:cubicBezTo>
                <a:cubicBezTo>
                  <a:pt x="77893" y="89747"/>
                  <a:pt x="84594" y="87729"/>
                  <a:pt x="91440" y="86360"/>
                </a:cubicBezTo>
                <a:cubicBezTo>
                  <a:pt x="101540" y="84340"/>
                  <a:pt x="111927" y="83778"/>
                  <a:pt x="121920" y="81280"/>
                </a:cubicBezTo>
                <a:cubicBezTo>
                  <a:pt x="158921" y="72030"/>
                  <a:pt x="143290" y="73573"/>
                  <a:pt x="172720" y="60960"/>
                </a:cubicBezTo>
                <a:cubicBezTo>
                  <a:pt x="189483" y="53776"/>
                  <a:pt x="206587" y="47413"/>
                  <a:pt x="223520" y="40640"/>
                </a:cubicBezTo>
                <a:cubicBezTo>
                  <a:pt x="231987" y="37253"/>
                  <a:pt x="241333" y="35538"/>
                  <a:pt x="248920" y="30480"/>
                </a:cubicBezTo>
                <a:cubicBezTo>
                  <a:pt x="254000" y="27093"/>
                  <a:pt x="258443" y="22464"/>
                  <a:pt x="264160" y="20320"/>
                </a:cubicBezTo>
                <a:cubicBezTo>
                  <a:pt x="272245" y="17288"/>
                  <a:pt x="281290" y="17721"/>
                  <a:pt x="289560" y="15240"/>
                </a:cubicBezTo>
                <a:cubicBezTo>
                  <a:pt x="298294" y="12620"/>
                  <a:pt x="306422" y="8282"/>
                  <a:pt x="314960" y="5080"/>
                </a:cubicBezTo>
                <a:cubicBezTo>
                  <a:pt x="319974" y="3200"/>
                  <a:pt x="325120" y="1693"/>
                  <a:pt x="330200" y="0"/>
                </a:cubicBezTo>
                <a:cubicBezTo>
                  <a:pt x="359024" y="2217"/>
                  <a:pt x="401041" y="4008"/>
                  <a:pt x="431800" y="10160"/>
                </a:cubicBezTo>
                <a:cubicBezTo>
                  <a:pt x="437051" y="11210"/>
                  <a:pt x="441891" y="13769"/>
                  <a:pt x="447040" y="15240"/>
                </a:cubicBezTo>
                <a:cubicBezTo>
                  <a:pt x="453753" y="17158"/>
                  <a:pt x="460673" y="18314"/>
                  <a:pt x="467360" y="20320"/>
                </a:cubicBezTo>
                <a:cubicBezTo>
                  <a:pt x="529199" y="38872"/>
                  <a:pt x="471324" y="23851"/>
                  <a:pt x="518160" y="35560"/>
                </a:cubicBezTo>
                <a:cubicBezTo>
                  <a:pt x="523240" y="38947"/>
                  <a:pt x="527939" y="42990"/>
                  <a:pt x="533400" y="45720"/>
                </a:cubicBezTo>
                <a:cubicBezTo>
                  <a:pt x="538189" y="48115"/>
                  <a:pt x="543626" y="48920"/>
                  <a:pt x="548640" y="50800"/>
                </a:cubicBezTo>
                <a:cubicBezTo>
                  <a:pt x="557178" y="54002"/>
                  <a:pt x="565306" y="58340"/>
                  <a:pt x="574040" y="60960"/>
                </a:cubicBezTo>
                <a:cubicBezTo>
                  <a:pt x="600544" y="68911"/>
                  <a:pt x="593821" y="62180"/>
                  <a:pt x="614680" y="71120"/>
                </a:cubicBezTo>
                <a:cubicBezTo>
                  <a:pt x="638387" y="81280"/>
                  <a:pt x="636573" y="85659"/>
                  <a:pt x="665480" y="91440"/>
                </a:cubicBezTo>
                <a:cubicBezTo>
                  <a:pt x="673947" y="93133"/>
                  <a:pt x="682610" y="94039"/>
                  <a:pt x="690880" y="96520"/>
                </a:cubicBezTo>
                <a:cubicBezTo>
                  <a:pt x="699614" y="99140"/>
                  <a:pt x="707629" y="103796"/>
                  <a:pt x="716280" y="106680"/>
                </a:cubicBezTo>
                <a:cubicBezTo>
                  <a:pt x="722904" y="108888"/>
                  <a:pt x="730063" y="109309"/>
                  <a:pt x="736600" y="111760"/>
                </a:cubicBezTo>
                <a:cubicBezTo>
                  <a:pt x="743691" y="114419"/>
                  <a:pt x="749736" y="119525"/>
                  <a:pt x="756920" y="121920"/>
                </a:cubicBezTo>
                <a:cubicBezTo>
                  <a:pt x="765111" y="124650"/>
                  <a:pt x="773891" y="125127"/>
                  <a:pt x="782320" y="127000"/>
                </a:cubicBezTo>
                <a:cubicBezTo>
                  <a:pt x="789136" y="128515"/>
                  <a:pt x="795824" y="130565"/>
                  <a:pt x="802640" y="132080"/>
                </a:cubicBezTo>
                <a:cubicBezTo>
                  <a:pt x="830874" y="138354"/>
                  <a:pt x="828191" y="136726"/>
                  <a:pt x="858520" y="142240"/>
                </a:cubicBezTo>
                <a:cubicBezTo>
                  <a:pt x="892966" y="148503"/>
                  <a:pt x="902016" y="152717"/>
                  <a:pt x="944880" y="157480"/>
                </a:cubicBezTo>
                <a:lnTo>
                  <a:pt x="990600" y="162560"/>
                </a:lnTo>
                <a:cubicBezTo>
                  <a:pt x="1050839" y="177620"/>
                  <a:pt x="955469" y="154518"/>
                  <a:pt x="1046480" y="172720"/>
                </a:cubicBezTo>
                <a:cubicBezTo>
                  <a:pt x="1051731" y="173770"/>
                  <a:pt x="1056502" y="176596"/>
                  <a:pt x="1061720" y="177800"/>
                </a:cubicBezTo>
                <a:cubicBezTo>
                  <a:pt x="1078546" y="181683"/>
                  <a:pt x="1095587" y="184573"/>
                  <a:pt x="1112520" y="187960"/>
                </a:cubicBezTo>
                <a:cubicBezTo>
                  <a:pt x="1120987" y="189653"/>
                  <a:pt x="1129403" y="191621"/>
                  <a:pt x="1137920" y="193040"/>
                </a:cubicBezTo>
                <a:cubicBezTo>
                  <a:pt x="1148080" y="194733"/>
                  <a:pt x="1158300" y="196100"/>
                  <a:pt x="1168400" y="198120"/>
                </a:cubicBezTo>
                <a:cubicBezTo>
                  <a:pt x="1175246" y="199489"/>
                  <a:pt x="1181799" y="202277"/>
                  <a:pt x="1188720" y="203200"/>
                </a:cubicBezTo>
                <a:cubicBezTo>
                  <a:pt x="1207259" y="205672"/>
                  <a:pt x="1226011" y="206215"/>
                  <a:pt x="1244600" y="208280"/>
                </a:cubicBezTo>
                <a:cubicBezTo>
                  <a:pt x="1256500" y="209602"/>
                  <a:pt x="1268326" y="211539"/>
                  <a:pt x="1280160" y="213360"/>
                </a:cubicBezTo>
                <a:cubicBezTo>
                  <a:pt x="1290340" y="214926"/>
                  <a:pt x="1300391" y="217415"/>
                  <a:pt x="1310640" y="218440"/>
                </a:cubicBezTo>
                <a:cubicBezTo>
                  <a:pt x="1317380" y="219114"/>
                  <a:pt x="1324187" y="218440"/>
                  <a:pt x="1330960" y="218440"/>
                </a:cubicBezTo>
              </a:path>
            </a:pathLst>
          </a:custGeom>
          <a:solidFill>
            <a:schemeClr val="bg1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S logo gray - EMF" descr="Microsoft logo, gray text version">
            <a:extLst>
              <a:ext uri="{FF2B5EF4-FFF2-40B4-BE49-F238E27FC236}">
                <a16:creationId xmlns:a16="http://schemas.microsoft.com/office/drawing/2014/main" id="{E6FC95E3-3BAC-4679-BC75-9D81120B9A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4C6554-EA7F-4E48-A11A-9813A516F0A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93233" y="0"/>
            <a:ext cx="9946298" cy="6857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955761-C3DB-473B-AB1B-B849DF6A572E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9899966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4350045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588545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14188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3148141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1952163360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0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208981506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73083827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89ACE7-174D-4E2F-BA6A-E787A6F83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63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798876F-9680-4EC8-AE1D-A0C1CC3107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25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0078E1-1103-4399-AF18-E5EF37112E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57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3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FA1FB81A-230B-4B5F-94D8-5F0D77A4703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06A81A-3567-42AD-AC9A-3D02F7C0AE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C19973-4DCF-40AE-8B61-A778E59173F4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445004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10" name="Picture 9" descr="A picture containing object&#10;&#10;Description automatically generated">
            <a:extLst>
              <a:ext uri="{FF2B5EF4-FFF2-40B4-BE49-F238E27FC236}">
                <a16:creationId xmlns:a16="http://schemas.microsoft.com/office/drawing/2014/main" id="{054559F9-ECEE-4336-9665-21F6CDFCF6B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629505" y="1694296"/>
            <a:ext cx="4979883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218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B5F3D8-577A-43D7-9775-EFE0C4106DE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946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E44B03-54ED-403A-8E9D-A10EB02349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476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2093403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06801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256262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27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130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83303812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alkin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53D0E1-2E88-4825-A2D4-E566FC9C18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24F9FE-404D-4987-B393-D9576148ED5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2289806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5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511800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8" name="MS logo gray - EMF" descr="Microsoft logo, gray text version">
            <a:extLst>
              <a:ext uri="{FF2B5EF4-FFF2-40B4-BE49-F238E27FC236}">
                <a16:creationId xmlns:a16="http://schemas.microsoft.com/office/drawing/2014/main" id="{51D11B78-31B1-4F76-BB10-2E94696627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BDAA8D-77E5-4B57-B3AC-5B0ECC187C3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212526" y="1043610"/>
            <a:ext cx="8432729" cy="58143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97596E-2FF9-4709-B34A-5F47E3003661}"/>
              </a:ext>
            </a:extLst>
          </p:cNvPr>
          <p:cNvSpPr txBox="1"/>
          <p:nvPr userDrawn="1"/>
        </p:nvSpPr>
        <p:spPr>
          <a:xfrm>
            <a:off x="584200" y="6110770"/>
            <a:ext cx="2247900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rgbClr val="5C2D9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461503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/>
              <a:t>Event name or presentation title 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4" name="Picture 3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FBFC78E-B822-4815-BCC6-5ED8DB4F05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265" r="15957"/>
          <a:stretch/>
        </p:blipFill>
        <p:spPr>
          <a:xfrm>
            <a:off x="5326063" y="0"/>
            <a:ext cx="686593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60E673-61AC-440C-8DAE-1F6569DB81AD}"/>
              </a:ext>
            </a:extLst>
          </p:cNvPr>
          <p:cNvSpPr txBox="1"/>
          <p:nvPr userDrawn="1"/>
        </p:nvSpPr>
        <p:spPr>
          <a:xfrm>
            <a:off x="584200" y="6106490"/>
            <a:ext cx="212514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1400">
                <a:solidFill>
                  <a:schemeClr val="tx1"/>
                </a:solidFill>
                <a:latin typeface="+mn-lt"/>
                <a:cs typeface="Segoe UI Semilight" panose="020B0402040204020203" pitchFamily="34" charset="0"/>
              </a:rPr>
              <a:t>Visual Studio 2019 launch</a:t>
            </a:r>
          </a:p>
        </p:txBody>
      </p:sp>
    </p:spTree>
    <p:extLst>
      <p:ext uri="{BB962C8B-B14F-4D97-AF65-F5344CB8AC3E}">
        <p14:creationId xmlns:p14="http://schemas.microsoft.com/office/powerpoint/2010/main" val="301743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2" orient="horz" pos="2496" userDrawn="1">
          <p15:clr>
            <a:srgbClr val="5ACBF0"/>
          </p15:clr>
        </p15:guide>
        <p15:guide id="3" pos="3355" userDrawn="1">
          <p15:clr>
            <a:srgbClr val="FBAE40"/>
          </p15:clr>
        </p15:guide>
        <p15:guide id="5" orient="horz" pos="2160" userDrawn="1">
          <p15:clr>
            <a:srgbClr val="FBAE40"/>
          </p15:clr>
        </p15:guide>
        <p15:guide id="6" orient="horz" pos="2229" userDrawn="1">
          <p15:clr>
            <a:srgbClr val="5ACBF0"/>
          </p15:clr>
        </p15:guide>
        <p15:guide id="7" pos="2996" userDrawn="1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59.xml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slideLayout" Target="../slideLayouts/slideLayout58.xml"/><Relationship Id="rId29" Type="http://schemas.openxmlformats.org/officeDocument/2006/relationships/slideLayout" Target="../slideLayouts/slideLayout67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4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2" r:id="rId1"/>
    <p:sldLayoutId id="2147484744" r:id="rId2"/>
    <p:sldLayoutId id="2147484765" r:id="rId3"/>
    <p:sldLayoutId id="2147484741" r:id="rId4"/>
    <p:sldLayoutId id="2147484743" r:id="rId5"/>
    <p:sldLayoutId id="2147484742" r:id="rId6"/>
    <p:sldLayoutId id="2147484763" r:id="rId7"/>
    <p:sldLayoutId id="2147484755" r:id="rId8"/>
    <p:sldLayoutId id="2147484580" r:id="rId9"/>
    <p:sldLayoutId id="2147484745" r:id="rId10"/>
    <p:sldLayoutId id="2147484609" r:id="rId11"/>
    <p:sldLayoutId id="2147484748" r:id="rId12"/>
    <p:sldLayoutId id="2147484577" r:id="rId13"/>
    <p:sldLayoutId id="2147484610" r:id="rId14"/>
    <p:sldLayoutId id="2147484754" r:id="rId15"/>
    <p:sldLayoutId id="2147484240" r:id="rId16"/>
    <p:sldLayoutId id="2147484241" r:id="rId17"/>
    <p:sldLayoutId id="2147484474" r:id="rId18"/>
    <p:sldLayoutId id="2147484245" r:id="rId19"/>
    <p:sldLayoutId id="2147484247" r:id="rId20"/>
    <p:sldLayoutId id="2147484639" r:id="rId21"/>
    <p:sldLayoutId id="2147484603" r:id="rId22"/>
    <p:sldLayoutId id="2147484700" r:id="rId23"/>
    <p:sldLayoutId id="2147484701" r:id="rId24"/>
    <p:sldLayoutId id="2147484702" r:id="rId25"/>
    <p:sldLayoutId id="2147484640" r:id="rId26"/>
    <p:sldLayoutId id="2147484641" r:id="rId27"/>
    <p:sldLayoutId id="2147484583" r:id="rId28"/>
    <p:sldLayoutId id="2147484249" r:id="rId29"/>
    <p:sldLayoutId id="2147484582" r:id="rId30"/>
    <p:sldLayoutId id="2147484584" r:id="rId31"/>
    <p:sldLayoutId id="2147484256" r:id="rId32"/>
    <p:sldLayoutId id="2147484257" r:id="rId33"/>
    <p:sldLayoutId id="2147484585" r:id="rId34"/>
    <p:sldLayoutId id="2147484760" r:id="rId35"/>
    <p:sldLayoutId id="2147484761" r:id="rId36"/>
    <p:sldLayoutId id="2147484299" r:id="rId37"/>
    <p:sldLayoutId id="2147484263" r:id="rId38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 userDrawn="1">
          <p15:clr>
            <a:srgbClr val="C35EA4"/>
          </p15:clr>
        </p15:guide>
        <p15:guide id="17" pos="7313" userDrawn="1">
          <p15:clr>
            <a:srgbClr val="C35EA4"/>
          </p15:clr>
        </p15:guide>
        <p15:guide id="25" orient="horz" pos="369" userDrawn="1">
          <p15:clr>
            <a:srgbClr val="C35EA4"/>
          </p15:clr>
        </p15:guide>
        <p15:guide id="26" orient="horz" pos="3949" userDrawn="1">
          <p15:clr>
            <a:srgbClr val="C35EA4"/>
          </p15:clr>
        </p15:guide>
        <p15:guide id="27" orient="horz" pos="184" userDrawn="1">
          <p15:clr>
            <a:srgbClr val="A4A3A4"/>
          </p15:clr>
        </p15:guide>
        <p15:guide id="28" pos="185" userDrawn="1">
          <p15:clr>
            <a:srgbClr val="A4A3A4"/>
          </p15:clr>
        </p15:guide>
        <p15:guide id="29" orient="horz" pos="4135" userDrawn="1">
          <p15:clr>
            <a:srgbClr val="A4A3A4"/>
          </p15:clr>
        </p15:guide>
        <p15:guide id="30" pos="7495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99576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64" r:id="rId1"/>
    <p:sldLayoutId id="2147484753" r:id="rId2"/>
    <p:sldLayoutId id="2147484749" r:id="rId3"/>
    <p:sldLayoutId id="2147484750" r:id="rId4"/>
    <p:sldLayoutId id="2147484751" r:id="rId5"/>
    <p:sldLayoutId id="2147484752" r:id="rId6"/>
    <p:sldLayoutId id="2147484645" r:id="rId7"/>
    <p:sldLayoutId id="2147484646" r:id="rId8"/>
    <p:sldLayoutId id="2147484650" r:id="rId9"/>
    <p:sldLayoutId id="2147484651" r:id="rId10"/>
    <p:sldLayoutId id="2147484652" r:id="rId11"/>
    <p:sldLayoutId id="2147484653" r:id="rId12"/>
    <p:sldLayoutId id="2147484654" r:id="rId13"/>
    <p:sldLayoutId id="2147484655" r:id="rId14"/>
    <p:sldLayoutId id="2147484656" r:id="rId15"/>
    <p:sldLayoutId id="2147484738" r:id="rId16"/>
    <p:sldLayoutId id="2147484739" r:id="rId17"/>
    <p:sldLayoutId id="2147484740" r:id="rId18"/>
    <p:sldLayoutId id="2147484661" r:id="rId19"/>
    <p:sldLayoutId id="2147484663" r:id="rId20"/>
    <p:sldLayoutId id="2147484665" r:id="rId21"/>
    <p:sldLayoutId id="2147484756" r:id="rId22"/>
    <p:sldLayoutId id="2147484757" r:id="rId23"/>
    <p:sldLayoutId id="2147484758" r:id="rId24"/>
    <p:sldLayoutId id="2147484666" r:id="rId25"/>
    <p:sldLayoutId id="2147484667" r:id="rId26"/>
    <p:sldLayoutId id="2147484668" r:id="rId27"/>
    <p:sldLayoutId id="2147484669" r:id="rId28"/>
    <p:sldLayoutId id="2147484759" r:id="rId29"/>
    <p:sldLayoutId id="2147484670" r:id="rId30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0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84200" y="1871783"/>
            <a:ext cx="4604488" cy="1661993"/>
          </a:xfrm>
        </p:spPr>
        <p:txBody>
          <a:bodyPr/>
          <a:lstStyle/>
          <a:p>
            <a:r>
              <a:rPr lang="en-US" b="1" dirty="0"/>
              <a:t>Introduction to</a:t>
            </a:r>
            <a:br>
              <a:rPr lang="en-US" b="1" dirty="0"/>
            </a:br>
            <a:r>
              <a:rPr lang="en-US" b="1" dirty="0"/>
              <a:t>Visual Studio for Mac for .NET development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584200" y="3962400"/>
            <a:ext cx="9144000" cy="1538883"/>
          </a:xfrm>
        </p:spPr>
        <p:txBody>
          <a:bodyPr/>
          <a:lstStyle/>
          <a:p>
            <a:r>
              <a:rPr lang="en-US" dirty="0"/>
              <a:t>Nithin Mohan	</a:t>
            </a:r>
          </a:p>
          <a:p>
            <a:r>
              <a:rPr lang="en-US" dirty="0"/>
              <a:t>@nithinmohantk</a:t>
            </a:r>
          </a:p>
          <a:p>
            <a:endParaRPr lang="en-US" dirty="0"/>
          </a:p>
          <a:p>
            <a:r>
              <a:rPr lang="en-US" dirty="0"/>
              <a:t>Systems Dev, </a:t>
            </a:r>
          </a:p>
          <a:p>
            <a:r>
              <a:rPr lang="en-US" dirty="0"/>
              <a:t>Pramerica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4008E6-BD4D-46A6-AC3B-B53DED26DA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4013200" y="1238904"/>
            <a:ext cx="8432729" cy="57547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329149-A9E8-4B56-BD44-923311BA85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12575" t="73146" r="27409"/>
          <a:stretch/>
        </p:blipFill>
        <p:spPr>
          <a:xfrm>
            <a:off x="7131051" y="-63500"/>
            <a:ext cx="5060950" cy="1545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8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!!connector7071">
            <a:extLst>
              <a:ext uri="{FF2B5EF4-FFF2-40B4-BE49-F238E27FC236}">
                <a16:creationId xmlns:a16="http://schemas.microsoft.com/office/drawing/2014/main" id="{76549F0E-9F8D-4655-8F53-7B954B658217}"/>
              </a:ext>
            </a:extLst>
          </p:cNvPr>
          <p:cNvCxnSpPr>
            <a:cxnSpLocks/>
          </p:cNvCxnSpPr>
          <p:nvPr/>
        </p:nvCxnSpPr>
        <p:spPr>
          <a:xfrm flipV="1">
            <a:off x="972766" y="3428992"/>
            <a:ext cx="2658894" cy="8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!!connector7172">
            <a:extLst>
              <a:ext uri="{FF2B5EF4-FFF2-40B4-BE49-F238E27FC236}">
                <a16:creationId xmlns:a16="http://schemas.microsoft.com/office/drawing/2014/main" id="{A1A5EAFD-CC19-4E75-9796-F55E358BB538}"/>
              </a:ext>
            </a:extLst>
          </p:cNvPr>
          <p:cNvCxnSpPr>
            <a:cxnSpLocks/>
          </p:cNvCxnSpPr>
          <p:nvPr/>
        </p:nvCxnSpPr>
        <p:spPr>
          <a:xfrm>
            <a:off x="3962400" y="3428992"/>
            <a:ext cx="1447086" cy="3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0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687228" y="2971795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0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0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7.0</a:t>
              </a:r>
            </a:p>
          </p:txBody>
        </p:sp>
      </p:grpSp>
      <p:grpSp>
        <p:nvGrpSpPr>
          <p:cNvPr id="17" name="!!circle71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3048714" y="2971795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1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1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7.1</a:t>
              </a:r>
            </a:p>
          </p:txBody>
        </p:sp>
      </p:grpSp>
      <p:grpSp>
        <p:nvGrpSpPr>
          <p:cNvPr id="16" name="!!circle72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198"/>
            <a:ext cx="1371600" cy="1371600"/>
            <a:chOff x="7822188" y="2944441"/>
            <a:chExt cx="900057" cy="900057"/>
          </a:xfrm>
          <a:solidFill>
            <a:schemeClr val="accent1"/>
          </a:solidFill>
        </p:grpSpPr>
        <p:sp>
          <p:nvSpPr>
            <p:cNvPr id="9" name="!!oval72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44441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2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21814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7.2</a:t>
              </a:r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3F6D397D-6A38-4FC3-9811-59D166807BB9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Oct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CC87C52-839F-4B03-97C4-911AF0328692}"/>
              </a:ext>
            </a:extLst>
          </p:cNvPr>
          <p:cNvSpPr txBox="1"/>
          <p:nvPr/>
        </p:nvSpPr>
        <p:spPr>
          <a:xfrm>
            <a:off x="3533190" y="4598312"/>
            <a:ext cx="5125617" cy="13276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Docker publishing</a:t>
            </a:r>
          </a:p>
          <a:p>
            <a:pPr algn="ctr">
              <a:lnSpc>
                <a:spcPct val="150000"/>
              </a:lnSpc>
            </a:pPr>
            <a:r>
              <a:rPr lang="en-US" sz="200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Xcode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9 &amp; Android 8.0</a:t>
            </a:r>
          </a:p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On-demand Android SDK</a:t>
            </a:r>
          </a:p>
        </p:txBody>
      </p:sp>
    </p:spTree>
    <p:extLst>
      <p:ext uri="{BB962C8B-B14F-4D97-AF65-F5344CB8AC3E}">
        <p14:creationId xmlns:p14="http://schemas.microsoft.com/office/powerpoint/2010/main" val="3447930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!!connector7071">
            <a:extLst>
              <a:ext uri="{FF2B5EF4-FFF2-40B4-BE49-F238E27FC236}">
                <a16:creationId xmlns:a16="http://schemas.microsoft.com/office/drawing/2014/main" id="{63514DE0-DD60-4038-9313-C82C5221127E}"/>
              </a:ext>
            </a:extLst>
          </p:cNvPr>
          <p:cNvCxnSpPr>
            <a:cxnSpLocks/>
          </p:cNvCxnSpPr>
          <p:nvPr/>
        </p:nvCxnSpPr>
        <p:spPr>
          <a:xfrm flipV="1">
            <a:off x="-1567304" y="3428992"/>
            <a:ext cx="2658894" cy="8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!!connector7172">
            <a:extLst>
              <a:ext uri="{FF2B5EF4-FFF2-40B4-BE49-F238E27FC236}">
                <a16:creationId xmlns:a16="http://schemas.microsoft.com/office/drawing/2014/main" id="{78DA8AE7-EE3C-4D8C-9132-5B877B91440C}"/>
              </a:ext>
            </a:extLst>
          </p:cNvPr>
          <p:cNvCxnSpPr>
            <a:cxnSpLocks/>
          </p:cNvCxnSpPr>
          <p:nvPr/>
        </p:nvCxnSpPr>
        <p:spPr>
          <a:xfrm>
            <a:off x="-2211421" y="3429000"/>
            <a:ext cx="5713378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!!connector7273">
            <a:extLst>
              <a:ext uri="{FF2B5EF4-FFF2-40B4-BE49-F238E27FC236}">
                <a16:creationId xmlns:a16="http://schemas.microsoft.com/office/drawing/2014/main" id="{BB62EB19-88BB-4EB0-85A3-9142A644D2AE}"/>
              </a:ext>
            </a:extLst>
          </p:cNvPr>
          <p:cNvCxnSpPr>
            <a:cxnSpLocks/>
          </p:cNvCxnSpPr>
          <p:nvPr/>
        </p:nvCxnSpPr>
        <p:spPr>
          <a:xfrm>
            <a:off x="3501957" y="3429000"/>
            <a:ext cx="1908243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0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81839" y="297180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0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0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7.0</a:t>
              </a:r>
            </a:p>
          </p:txBody>
        </p:sp>
      </p:grpSp>
      <p:grpSp>
        <p:nvGrpSpPr>
          <p:cNvPr id="17" name="!!circle71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82174" y="297180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1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1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7.1</a:t>
              </a:r>
            </a:p>
          </p:txBody>
        </p:sp>
      </p:grpSp>
      <p:grpSp>
        <p:nvGrpSpPr>
          <p:cNvPr id="13" name="!!circle72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80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2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2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7.2</a:t>
              </a:r>
            </a:p>
          </p:txBody>
        </p:sp>
      </p:grpSp>
      <p:grpSp>
        <p:nvGrpSpPr>
          <p:cNvPr id="16" name="!!circle73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44441"/>
            <a:chExt cx="900057" cy="900057"/>
          </a:xfrm>
          <a:solidFill>
            <a:schemeClr val="accent1"/>
          </a:solidFill>
        </p:grpSpPr>
        <p:sp>
          <p:nvSpPr>
            <p:cNvPr id="9" name="!!oval73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44441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3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21815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7.3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Dec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22E2AF-859C-4B13-8E4B-79D246EFB5C8}"/>
              </a:ext>
            </a:extLst>
          </p:cNvPr>
          <p:cNvSpPr txBox="1"/>
          <p:nvPr/>
        </p:nvSpPr>
        <p:spPr>
          <a:xfrm>
            <a:off x="2349499" y="4398715"/>
            <a:ext cx="7493000" cy="1789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Automatic iOS signing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 Test Platform </a:t>
            </a: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integration</a:t>
            </a:r>
          </a:p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Updater for Android SDK and .NET Core</a:t>
            </a:r>
            <a:endParaRPr lang="en-US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iOS designer constraints mode</a:t>
            </a:r>
            <a:endParaRPr lang="en-US" sz="20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53937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!!connector7273">
            <a:extLst>
              <a:ext uri="{FF2B5EF4-FFF2-40B4-BE49-F238E27FC236}">
                <a16:creationId xmlns:a16="http://schemas.microsoft.com/office/drawing/2014/main" id="{9C6FCC66-465C-4564-8308-93F5607D5982}"/>
              </a:ext>
            </a:extLst>
          </p:cNvPr>
          <p:cNvCxnSpPr>
            <a:cxnSpLocks/>
          </p:cNvCxnSpPr>
          <p:nvPr/>
        </p:nvCxnSpPr>
        <p:spPr>
          <a:xfrm>
            <a:off x="1560478" y="3429000"/>
            <a:ext cx="1908243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!!connector7273">
            <a:extLst>
              <a:ext uri="{FF2B5EF4-FFF2-40B4-BE49-F238E27FC236}">
                <a16:creationId xmlns:a16="http://schemas.microsoft.com/office/drawing/2014/main" id="{E620DCEA-D2D7-4094-96A0-E59A10398349}"/>
              </a:ext>
            </a:extLst>
          </p:cNvPr>
          <p:cNvCxnSpPr>
            <a:cxnSpLocks/>
          </p:cNvCxnSpPr>
          <p:nvPr/>
        </p:nvCxnSpPr>
        <p:spPr>
          <a:xfrm>
            <a:off x="1392676" y="3428999"/>
            <a:ext cx="1908243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!!connector7172">
            <a:extLst>
              <a:ext uri="{FF2B5EF4-FFF2-40B4-BE49-F238E27FC236}">
                <a16:creationId xmlns:a16="http://schemas.microsoft.com/office/drawing/2014/main" id="{92CDCDBF-C9C9-4879-B999-84CBE0DA87CA}"/>
              </a:ext>
            </a:extLst>
          </p:cNvPr>
          <p:cNvCxnSpPr>
            <a:cxnSpLocks/>
          </p:cNvCxnSpPr>
          <p:nvPr/>
        </p:nvCxnSpPr>
        <p:spPr>
          <a:xfrm>
            <a:off x="-1166013" y="3429000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374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>
            <a:off x="3187644" y="3428999"/>
            <a:ext cx="2222556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1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764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1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1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7.1</a:t>
              </a:r>
            </a:p>
          </p:txBody>
        </p:sp>
      </p:grpSp>
      <p:grpSp>
        <p:nvGrpSpPr>
          <p:cNvPr id="17" name="!!circle72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858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2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2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7.2</a:t>
              </a:r>
            </a:p>
          </p:txBody>
        </p:sp>
      </p:grpSp>
      <p:grpSp>
        <p:nvGrpSpPr>
          <p:cNvPr id="13" name="!!circle73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3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3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7.3</a:t>
              </a:r>
            </a:p>
          </p:txBody>
        </p:sp>
      </p:grpSp>
      <p:grpSp>
        <p:nvGrpSpPr>
          <p:cNvPr id="16" name="!!circle74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chemeClr val="accent1"/>
          </a:solidFill>
        </p:grpSpPr>
        <p:sp>
          <p:nvSpPr>
            <p:cNvPr id="9" name="!!oval74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4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7.4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Mar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2018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4908555-3FA9-4D2C-A5C9-94EDE1789554}"/>
              </a:ext>
            </a:extLst>
          </p:cNvPr>
          <p:cNvSpPr txBox="1"/>
          <p:nvPr/>
        </p:nvSpPr>
        <p:spPr>
          <a:xfrm>
            <a:off x="2349499" y="4598313"/>
            <a:ext cx="7493000" cy="13276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7.1 &amp; IntelliSense upgrades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Wireless iOS deployment and debugging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macOS High Sierra &amp; </a:t>
            </a:r>
            <a:r>
              <a:rPr lang="en-US" sz="20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Xcode</a:t>
            </a: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9.3</a:t>
            </a:r>
          </a:p>
        </p:txBody>
      </p:sp>
    </p:spTree>
    <p:extLst>
      <p:ext uri="{BB962C8B-B14F-4D97-AF65-F5344CB8AC3E}">
        <p14:creationId xmlns:p14="http://schemas.microsoft.com/office/powerpoint/2010/main" val="3323587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!!connector7172">
            <a:extLst>
              <a:ext uri="{FF2B5EF4-FFF2-40B4-BE49-F238E27FC236}">
                <a16:creationId xmlns:a16="http://schemas.microsoft.com/office/drawing/2014/main" id="{8F9C4F2A-2F4B-4E8A-B279-1CFFDD21693B}"/>
              </a:ext>
            </a:extLst>
          </p:cNvPr>
          <p:cNvCxnSpPr>
            <a:cxnSpLocks/>
          </p:cNvCxnSpPr>
          <p:nvPr/>
        </p:nvCxnSpPr>
        <p:spPr>
          <a:xfrm>
            <a:off x="-1166013" y="3429000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!!connector7374">
            <a:extLst>
              <a:ext uri="{FF2B5EF4-FFF2-40B4-BE49-F238E27FC236}">
                <a16:creationId xmlns:a16="http://schemas.microsoft.com/office/drawing/2014/main" id="{979BD88D-6C0B-4ED9-BC06-9090774A9C71}"/>
              </a:ext>
            </a:extLst>
          </p:cNvPr>
          <p:cNvCxnSpPr>
            <a:cxnSpLocks/>
          </p:cNvCxnSpPr>
          <p:nvPr/>
        </p:nvCxnSpPr>
        <p:spPr>
          <a:xfrm>
            <a:off x="1085767" y="3428999"/>
            <a:ext cx="2222556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475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>
            <a:off x="3308323" y="3428999"/>
            <a:ext cx="2101877" cy="2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2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764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2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2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7.2</a:t>
              </a:r>
            </a:p>
          </p:txBody>
        </p:sp>
      </p:grpSp>
      <p:grpSp>
        <p:nvGrpSpPr>
          <p:cNvPr id="17" name="!!circle73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858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3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3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7.3</a:t>
              </a:r>
            </a:p>
          </p:txBody>
        </p:sp>
      </p:grpSp>
      <p:grpSp>
        <p:nvGrpSpPr>
          <p:cNvPr id="13" name="!!circle74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4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4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7.4</a:t>
              </a:r>
            </a:p>
          </p:txBody>
        </p:sp>
      </p:grpSp>
      <p:grpSp>
        <p:nvGrpSpPr>
          <p:cNvPr id="16" name="!!circle75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chemeClr val="accent1"/>
          </a:solidFill>
        </p:grpSpPr>
        <p:sp>
          <p:nvSpPr>
            <p:cNvPr id="9" name="!!oval75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5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7.5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May 2018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1E44671-FB33-4A27-8552-81A52E3C10E0}"/>
              </a:ext>
            </a:extLst>
          </p:cNvPr>
          <p:cNvSpPr txBox="1"/>
          <p:nvPr/>
        </p:nvSpPr>
        <p:spPr>
          <a:xfrm>
            <a:off x="2349499" y="4411190"/>
            <a:ext cx="7493000" cy="24413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editorconfig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support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Razor, TypeScript, JavaScript IntelliSense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Major </a:t>
            </a:r>
            <a:r>
              <a: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Xamarin.Forms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tooling updates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C# 7.2, .NET Core 2.1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 projects</a:t>
            </a:r>
          </a:p>
          <a:p>
            <a:pPr algn="ctr">
              <a:lnSpc>
                <a:spcPct val="150000"/>
              </a:lnSpc>
            </a:pP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394448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!!connector7172">
            <a:extLst>
              <a:ext uri="{FF2B5EF4-FFF2-40B4-BE49-F238E27FC236}">
                <a16:creationId xmlns:a16="http://schemas.microsoft.com/office/drawing/2014/main" id="{46339630-572B-47A5-A127-9144BB3BC182}"/>
              </a:ext>
            </a:extLst>
          </p:cNvPr>
          <p:cNvCxnSpPr>
            <a:cxnSpLocks/>
          </p:cNvCxnSpPr>
          <p:nvPr/>
        </p:nvCxnSpPr>
        <p:spPr>
          <a:xfrm>
            <a:off x="-1166013" y="3429000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!!connector7475">
            <a:extLst>
              <a:ext uri="{FF2B5EF4-FFF2-40B4-BE49-F238E27FC236}">
                <a16:creationId xmlns:a16="http://schemas.microsoft.com/office/drawing/2014/main" id="{E78549AE-00FB-4083-873E-139BE4D1DB4B}"/>
              </a:ext>
            </a:extLst>
          </p:cNvPr>
          <p:cNvCxnSpPr>
            <a:cxnSpLocks/>
          </p:cNvCxnSpPr>
          <p:nvPr/>
        </p:nvCxnSpPr>
        <p:spPr>
          <a:xfrm>
            <a:off x="1146106" y="3428997"/>
            <a:ext cx="2489256" cy="3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576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>
            <a:off x="3308323" y="3429001"/>
            <a:ext cx="2101877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3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764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3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3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7.3</a:t>
              </a:r>
            </a:p>
          </p:txBody>
        </p:sp>
      </p:grpSp>
      <p:grpSp>
        <p:nvGrpSpPr>
          <p:cNvPr id="17" name="!!circle74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85800" y="2971799"/>
            <a:ext cx="914400" cy="914400"/>
            <a:chOff x="7822190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4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90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4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7.4</a:t>
              </a:r>
            </a:p>
          </p:txBody>
        </p:sp>
      </p:grpSp>
      <p:grpSp>
        <p:nvGrpSpPr>
          <p:cNvPr id="13" name="!!circle75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799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5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5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7.5</a:t>
              </a:r>
            </a:p>
          </p:txBody>
        </p:sp>
      </p:grpSp>
      <p:grpSp>
        <p:nvGrpSpPr>
          <p:cNvPr id="16" name="!!circle76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chemeClr val="accent1"/>
          </a:solidFill>
        </p:grpSpPr>
        <p:sp>
          <p:nvSpPr>
            <p:cNvPr id="9" name="!!oval76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6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7.6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Aug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807C56-37F9-40B9-9171-3562401C6534}"/>
              </a:ext>
            </a:extLst>
          </p:cNvPr>
          <p:cNvSpPr txBox="1"/>
          <p:nvPr/>
        </p:nvSpPr>
        <p:spPr>
          <a:xfrm>
            <a:off x="2349499" y="4686674"/>
            <a:ext cx="7493000" cy="11948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Functions publishing</a:t>
            </a:r>
          </a:p>
          <a:p>
            <a:pPr algn="ctr">
              <a:lnSpc>
                <a:spcPct val="150000"/>
              </a:lnSpc>
            </a:pPr>
            <a:r>
              <a:rPr lang="en-US" sz="1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Streamlined ‘Report a Problem’</a:t>
            </a:r>
          </a:p>
          <a:p>
            <a:pPr algn="ctr">
              <a:lnSpc>
                <a:spcPct val="150000"/>
              </a:lnSpc>
            </a:pPr>
            <a:endParaRPr lang="en-US" sz="18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159210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!!connector7576">
            <a:extLst>
              <a:ext uri="{FF2B5EF4-FFF2-40B4-BE49-F238E27FC236}">
                <a16:creationId xmlns:a16="http://schemas.microsoft.com/office/drawing/2014/main" id="{512EEE01-2581-4B3B-9783-2D45B02BF1B5}"/>
              </a:ext>
            </a:extLst>
          </p:cNvPr>
          <p:cNvCxnSpPr>
            <a:cxnSpLocks/>
          </p:cNvCxnSpPr>
          <p:nvPr/>
        </p:nvCxnSpPr>
        <p:spPr>
          <a:xfrm>
            <a:off x="1252544" y="3429000"/>
            <a:ext cx="2101877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!!connector7172">
            <a:extLst>
              <a:ext uri="{FF2B5EF4-FFF2-40B4-BE49-F238E27FC236}">
                <a16:creationId xmlns:a16="http://schemas.microsoft.com/office/drawing/2014/main" id="{0E756EF9-1425-4E34-A46E-C3C526A6E55C}"/>
              </a:ext>
            </a:extLst>
          </p:cNvPr>
          <p:cNvCxnSpPr>
            <a:cxnSpLocks/>
          </p:cNvCxnSpPr>
          <p:nvPr/>
        </p:nvCxnSpPr>
        <p:spPr>
          <a:xfrm>
            <a:off x="-1166013" y="3429000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677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 flipV="1">
            <a:off x="3476017" y="3428998"/>
            <a:ext cx="1929655" cy="2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4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67344" y="2971798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4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4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7.4</a:t>
              </a:r>
            </a:p>
          </p:txBody>
        </p:sp>
      </p:grpSp>
      <p:grpSp>
        <p:nvGrpSpPr>
          <p:cNvPr id="17" name="!!circle75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90328" y="2971798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5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5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7.5</a:t>
              </a:r>
            </a:p>
          </p:txBody>
        </p:sp>
      </p:grpSp>
      <p:grpSp>
        <p:nvGrpSpPr>
          <p:cNvPr id="13" name="!!circle76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798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6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6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7.6</a:t>
              </a:r>
            </a:p>
          </p:txBody>
        </p:sp>
      </p:grpSp>
      <p:grpSp>
        <p:nvGrpSpPr>
          <p:cNvPr id="16" name="!!circle77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05672" y="2743199"/>
            <a:ext cx="1371600" cy="1371600"/>
            <a:chOff x="7822188" y="2971804"/>
            <a:chExt cx="900057" cy="900057"/>
          </a:xfrm>
          <a:solidFill>
            <a:schemeClr val="accent1"/>
          </a:solidFill>
        </p:grpSpPr>
        <p:sp>
          <p:nvSpPr>
            <p:cNvPr id="9" name="!!oval77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7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7.7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2221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Nov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00B971-DC2E-4DB9-907A-338780E68868}"/>
              </a:ext>
            </a:extLst>
          </p:cNvPr>
          <p:cNvSpPr txBox="1"/>
          <p:nvPr/>
        </p:nvSpPr>
        <p:spPr>
          <a:xfrm>
            <a:off x="2349499" y="4686674"/>
            <a:ext cx="7493000" cy="119487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Quick Fix lightbulbs</a:t>
            </a:r>
          </a:p>
          <a:p>
            <a:pPr algn="ctr">
              <a:lnSpc>
                <a:spcPct val="150000"/>
              </a:lnSpc>
            </a:pPr>
            <a:r>
              <a:rPr lang="en-US" sz="1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ASP.NET Core Publish to Folder</a:t>
            </a:r>
          </a:p>
          <a:p>
            <a:pPr algn="ctr">
              <a:lnSpc>
                <a:spcPct val="150000"/>
              </a:lnSpc>
            </a:pPr>
            <a:r>
              <a:rPr lang="en-US" sz="1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.NET Core 2.2, NuGet 4.7</a:t>
            </a:r>
          </a:p>
        </p:txBody>
      </p:sp>
    </p:spTree>
    <p:extLst>
      <p:ext uri="{BB962C8B-B14F-4D97-AF65-F5344CB8AC3E}">
        <p14:creationId xmlns:p14="http://schemas.microsoft.com/office/powerpoint/2010/main" val="3166455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!!connector7677">
            <a:extLst>
              <a:ext uri="{FF2B5EF4-FFF2-40B4-BE49-F238E27FC236}">
                <a16:creationId xmlns:a16="http://schemas.microsoft.com/office/drawing/2014/main" id="{72BE06B9-9804-432B-8CF6-D1608A673BC1}"/>
              </a:ext>
            </a:extLst>
          </p:cNvPr>
          <p:cNvCxnSpPr>
            <a:cxnSpLocks/>
          </p:cNvCxnSpPr>
          <p:nvPr/>
        </p:nvCxnSpPr>
        <p:spPr>
          <a:xfrm flipV="1">
            <a:off x="1223980" y="3428998"/>
            <a:ext cx="1929655" cy="2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!!connector7172">
            <a:extLst>
              <a:ext uri="{FF2B5EF4-FFF2-40B4-BE49-F238E27FC236}">
                <a16:creationId xmlns:a16="http://schemas.microsoft.com/office/drawing/2014/main" id="{D2D540DB-3829-4127-8BFE-79BEA4EC3DB4}"/>
              </a:ext>
            </a:extLst>
          </p:cNvPr>
          <p:cNvCxnSpPr>
            <a:cxnSpLocks/>
          </p:cNvCxnSpPr>
          <p:nvPr/>
        </p:nvCxnSpPr>
        <p:spPr>
          <a:xfrm>
            <a:off x="-1166013" y="3429000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778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>
            <a:off x="3611188" y="3433039"/>
            <a:ext cx="1914728" cy="468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5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69872" y="296712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5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5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7.5</a:t>
              </a:r>
            </a:p>
          </p:txBody>
        </p:sp>
      </p:grpSp>
      <p:grpSp>
        <p:nvGrpSpPr>
          <p:cNvPr id="13" name="!!circle77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80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7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7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7.7</a:t>
              </a:r>
            </a:p>
          </p:txBody>
        </p:sp>
      </p:grpSp>
      <p:grpSp>
        <p:nvGrpSpPr>
          <p:cNvPr id="17" name="!!circle76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90152" y="2967120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6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6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7.6</a:t>
              </a:r>
            </a:p>
          </p:txBody>
        </p:sp>
      </p:grpSp>
      <p:grpSp>
        <p:nvGrpSpPr>
          <p:cNvPr id="16" name="!!circle78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chemeClr val="accent1"/>
          </a:solidFill>
        </p:grpSpPr>
        <p:sp>
          <p:nvSpPr>
            <p:cNvPr id="9" name="!!oval78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8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610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7.8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Feb 2019</a:t>
            </a:r>
            <a:endParaRPr lang="en-US" sz="2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92A116F-D91B-4F40-9EAE-C00FAD0082E2}"/>
              </a:ext>
            </a:extLst>
          </p:cNvPr>
          <p:cNvSpPr txBox="1"/>
          <p:nvPr/>
        </p:nvSpPr>
        <p:spPr>
          <a:xfrm>
            <a:off x="2349499" y="4686674"/>
            <a:ext cx="7493000" cy="779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Performance &amp; reliability improvements</a:t>
            </a:r>
          </a:p>
          <a:p>
            <a:pPr algn="ctr">
              <a:lnSpc>
                <a:spcPct val="150000"/>
              </a:lnSpc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.NET Core and NuGet updates</a:t>
            </a:r>
          </a:p>
        </p:txBody>
      </p:sp>
    </p:spTree>
    <p:extLst>
      <p:ext uri="{BB962C8B-B14F-4D97-AF65-F5344CB8AC3E}">
        <p14:creationId xmlns:p14="http://schemas.microsoft.com/office/powerpoint/2010/main" val="1812365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!!connector7172">
            <a:extLst>
              <a:ext uri="{FF2B5EF4-FFF2-40B4-BE49-F238E27FC236}">
                <a16:creationId xmlns:a16="http://schemas.microsoft.com/office/drawing/2014/main" id="{107F2165-236D-4CD6-9578-A598E64F0E43}"/>
              </a:ext>
            </a:extLst>
          </p:cNvPr>
          <p:cNvCxnSpPr>
            <a:cxnSpLocks/>
          </p:cNvCxnSpPr>
          <p:nvPr/>
        </p:nvCxnSpPr>
        <p:spPr>
          <a:xfrm>
            <a:off x="-1134263" y="3428354"/>
            <a:ext cx="466797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!!connector7778">
            <a:extLst>
              <a:ext uri="{FF2B5EF4-FFF2-40B4-BE49-F238E27FC236}">
                <a16:creationId xmlns:a16="http://schemas.microsoft.com/office/drawing/2014/main" id="{32CBB03D-60BC-47AD-965F-FDB7D2041067}"/>
              </a:ext>
            </a:extLst>
          </p:cNvPr>
          <p:cNvCxnSpPr>
            <a:cxnSpLocks/>
          </p:cNvCxnSpPr>
          <p:nvPr/>
        </p:nvCxnSpPr>
        <p:spPr>
          <a:xfrm>
            <a:off x="1366736" y="3423674"/>
            <a:ext cx="1914728" cy="468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!!connector7880">
            <a:extLst>
              <a:ext uri="{FF2B5EF4-FFF2-40B4-BE49-F238E27FC236}">
                <a16:creationId xmlns:a16="http://schemas.microsoft.com/office/drawing/2014/main" id="{61FC1EA4-4C68-4438-AAF0-3B43A6124AD2}"/>
              </a:ext>
            </a:extLst>
          </p:cNvPr>
          <p:cNvCxnSpPr>
            <a:cxnSpLocks/>
          </p:cNvCxnSpPr>
          <p:nvPr/>
        </p:nvCxnSpPr>
        <p:spPr>
          <a:xfrm>
            <a:off x="3187644" y="3428354"/>
            <a:ext cx="2222556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!!circle76">
            <a:extLst>
              <a:ext uri="{FF2B5EF4-FFF2-40B4-BE49-F238E27FC236}">
                <a16:creationId xmlns:a16="http://schemas.microsoft.com/office/drawing/2014/main" id="{585CEC3B-8E3F-4488-A5A0-FE0A4F1A6924}"/>
              </a:ext>
            </a:extLst>
          </p:cNvPr>
          <p:cNvGrpSpPr/>
          <p:nvPr/>
        </p:nvGrpSpPr>
        <p:grpSpPr>
          <a:xfrm>
            <a:off x="-1676400" y="2971154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5" name="!!oval76">
              <a:extLst>
                <a:ext uri="{FF2B5EF4-FFF2-40B4-BE49-F238E27FC236}">
                  <a16:creationId xmlns:a16="http://schemas.microsoft.com/office/drawing/2014/main" id="{618FF3D5-E21F-48C3-9330-157BBA46B4DE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6" name="!!text76">
              <a:extLst>
                <a:ext uri="{FF2B5EF4-FFF2-40B4-BE49-F238E27FC236}">
                  <a16:creationId xmlns:a16="http://schemas.microsoft.com/office/drawing/2014/main" id="{46CAAF2F-DFFC-4B26-B6C5-02801C40ECE0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>
                  <a:solidFill>
                    <a:schemeClr val="bg1"/>
                  </a:solidFill>
                </a:rPr>
                <a:t>7.6</a:t>
              </a:r>
            </a:p>
          </p:txBody>
        </p:sp>
      </p:grpSp>
      <p:grpSp>
        <p:nvGrpSpPr>
          <p:cNvPr id="17" name="!!circle77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685800" y="2971154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7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77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7.7</a:t>
              </a:r>
            </a:p>
          </p:txBody>
        </p:sp>
      </p:grpSp>
      <p:grpSp>
        <p:nvGrpSpPr>
          <p:cNvPr id="13" name="!!circle78">
            <a:extLst>
              <a:ext uri="{FF2B5EF4-FFF2-40B4-BE49-F238E27FC236}">
                <a16:creationId xmlns:a16="http://schemas.microsoft.com/office/drawing/2014/main" id="{DCEF7E0D-B25D-492E-B1D1-B49C27DDC372}"/>
              </a:ext>
            </a:extLst>
          </p:cNvPr>
          <p:cNvGrpSpPr/>
          <p:nvPr/>
        </p:nvGrpSpPr>
        <p:grpSpPr>
          <a:xfrm>
            <a:off x="3048000" y="2971154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4" name="!!oval78">
              <a:extLst>
                <a:ext uri="{FF2B5EF4-FFF2-40B4-BE49-F238E27FC236}">
                  <a16:creationId xmlns:a16="http://schemas.microsoft.com/office/drawing/2014/main" id="{DC6A6AFE-0C9B-4BBA-82E7-B047E0DAD61F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!!text78">
              <a:extLst>
                <a:ext uri="{FF2B5EF4-FFF2-40B4-BE49-F238E27FC236}">
                  <a16:creationId xmlns:a16="http://schemas.microsoft.com/office/drawing/2014/main" id="{52EE3432-6B15-45B2-92DD-D50D2773582B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7.8</a:t>
              </a:r>
            </a:p>
          </p:txBody>
        </p:sp>
      </p:grpSp>
      <p:grpSp>
        <p:nvGrpSpPr>
          <p:cNvPr id="16" name="!!circle80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rgbClr val="B4009E"/>
          </a:solidFill>
        </p:grpSpPr>
        <p:sp>
          <p:nvSpPr>
            <p:cNvPr id="9" name="!!oval80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80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>
                  <a:solidFill>
                    <a:schemeClr val="bg1"/>
                  </a:solidFill>
                </a:rPr>
                <a:t>8.0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Today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9E23F8-7A51-4294-AB3C-98D9132DDD9C}"/>
              </a:ext>
            </a:extLst>
          </p:cNvPr>
          <p:cNvSpPr txBox="1"/>
          <p:nvPr/>
        </p:nvSpPr>
        <p:spPr>
          <a:xfrm>
            <a:off x="2349499" y="4636559"/>
            <a:ext cx="7493000" cy="6469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 2019 for Mac</a:t>
            </a:r>
          </a:p>
        </p:txBody>
      </p:sp>
    </p:spTree>
    <p:extLst>
      <p:ext uri="{BB962C8B-B14F-4D97-AF65-F5344CB8AC3E}">
        <p14:creationId xmlns:p14="http://schemas.microsoft.com/office/powerpoint/2010/main" val="24127718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!!connector7778">
            <a:extLst>
              <a:ext uri="{FF2B5EF4-FFF2-40B4-BE49-F238E27FC236}">
                <a16:creationId xmlns:a16="http://schemas.microsoft.com/office/drawing/2014/main" id="{32CBB03D-60BC-47AD-965F-FDB7D2041067}"/>
              </a:ext>
            </a:extLst>
          </p:cNvPr>
          <p:cNvCxnSpPr>
            <a:cxnSpLocks/>
            <a:stCxn id="14" idx="6"/>
            <a:endCxn id="9" idx="2"/>
          </p:cNvCxnSpPr>
          <p:nvPr/>
        </p:nvCxnSpPr>
        <p:spPr>
          <a:xfrm>
            <a:off x="3962400" y="3428354"/>
            <a:ext cx="1447800" cy="646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!!oval77">
            <a:extLst>
              <a:ext uri="{FF2B5EF4-FFF2-40B4-BE49-F238E27FC236}">
                <a16:creationId xmlns:a16="http://schemas.microsoft.com/office/drawing/2014/main" id="{D3C45789-B622-4A76-92E1-2433106A7D41}"/>
              </a:ext>
            </a:extLst>
          </p:cNvPr>
          <p:cNvSpPr/>
          <p:nvPr/>
        </p:nvSpPr>
        <p:spPr bwMode="auto">
          <a:xfrm>
            <a:off x="685800" y="2971154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!!text777">
            <a:extLst>
              <a:ext uri="{FF2B5EF4-FFF2-40B4-BE49-F238E27FC236}">
                <a16:creationId xmlns:a16="http://schemas.microsoft.com/office/drawing/2014/main" id="{41E44257-5D0E-4B0E-8C31-DAE6D163EB36}"/>
              </a:ext>
            </a:extLst>
          </p:cNvPr>
          <p:cNvSpPr txBox="1"/>
          <p:nvPr/>
        </p:nvSpPr>
        <p:spPr>
          <a:xfrm>
            <a:off x="825444" y="3182133"/>
            <a:ext cx="635111" cy="49244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7.7</a:t>
            </a:r>
          </a:p>
        </p:txBody>
      </p:sp>
      <p:sp>
        <p:nvSpPr>
          <p:cNvPr id="14" name="!!oval78">
            <a:extLst>
              <a:ext uri="{FF2B5EF4-FFF2-40B4-BE49-F238E27FC236}">
                <a16:creationId xmlns:a16="http://schemas.microsoft.com/office/drawing/2014/main" id="{DC6A6AFE-0C9B-4BBA-82E7-B047E0DAD61F}"/>
              </a:ext>
            </a:extLst>
          </p:cNvPr>
          <p:cNvSpPr/>
          <p:nvPr/>
        </p:nvSpPr>
        <p:spPr bwMode="auto">
          <a:xfrm>
            <a:off x="3048000" y="2971154"/>
            <a:ext cx="914400" cy="9144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" name="!!text78">
            <a:extLst>
              <a:ext uri="{FF2B5EF4-FFF2-40B4-BE49-F238E27FC236}">
                <a16:creationId xmlns:a16="http://schemas.microsoft.com/office/drawing/2014/main" id="{52EE3432-6B15-45B2-92DD-D50D2773582B}"/>
              </a:ext>
            </a:extLst>
          </p:cNvPr>
          <p:cNvSpPr txBox="1"/>
          <p:nvPr/>
        </p:nvSpPr>
        <p:spPr>
          <a:xfrm>
            <a:off x="3187644" y="3182133"/>
            <a:ext cx="635111" cy="49244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7.8</a:t>
            </a:r>
          </a:p>
        </p:txBody>
      </p:sp>
      <p:grpSp>
        <p:nvGrpSpPr>
          <p:cNvPr id="16" name="!!circle80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71804"/>
            <a:chExt cx="900057" cy="900057"/>
          </a:xfrm>
          <a:solidFill>
            <a:srgbClr val="B4009E"/>
          </a:solidFill>
        </p:grpSpPr>
        <p:sp>
          <p:nvSpPr>
            <p:cNvPr id="9" name="!!oval80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71804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80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49178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8.0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6F8604DE-070C-4C28-9FAE-A3A530F958C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Today</a:t>
            </a:r>
          </a:p>
        </p:txBody>
      </p:sp>
      <p:cxnSp>
        <p:nvCxnSpPr>
          <p:cNvPr id="24" name="!!connector7778">
            <a:extLst>
              <a:ext uri="{FF2B5EF4-FFF2-40B4-BE49-F238E27FC236}">
                <a16:creationId xmlns:a16="http://schemas.microsoft.com/office/drawing/2014/main" id="{CCBFC1CF-A313-45B9-AA96-082E79313D00}"/>
              </a:ext>
            </a:extLst>
          </p:cNvPr>
          <p:cNvCxnSpPr>
            <a:cxnSpLocks/>
            <a:endCxn id="18" idx="2"/>
          </p:cNvCxnSpPr>
          <p:nvPr/>
        </p:nvCxnSpPr>
        <p:spPr>
          <a:xfrm>
            <a:off x="0" y="3428354"/>
            <a:ext cx="68580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!!connector7778">
            <a:extLst>
              <a:ext uri="{FF2B5EF4-FFF2-40B4-BE49-F238E27FC236}">
                <a16:creationId xmlns:a16="http://schemas.microsoft.com/office/drawing/2014/main" id="{ABA76D8A-DAAD-4D01-BD18-37FEBDA95CBB}"/>
              </a:ext>
            </a:extLst>
          </p:cNvPr>
          <p:cNvCxnSpPr>
            <a:cxnSpLocks/>
            <a:stCxn id="18" idx="6"/>
            <a:endCxn id="14" idx="2"/>
          </p:cNvCxnSpPr>
          <p:nvPr/>
        </p:nvCxnSpPr>
        <p:spPr>
          <a:xfrm>
            <a:off x="1600200" y="3428354"/>
            <a:ext cx="1447800" cy="0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15185C6-7AE3-4A49-95C6-BCD8E4CB0ED5}"/>
              </a:ext>
            </a:extLst>
          </p:cNvPr>
          <p:cNvSpPr txBox="1"/>
          <p:nvPr/>
        </p:nvSpPr>
        <p:spPr>
          <a:xfrm>
            <a:off x="2349499" y="4636559"/>
            <a:ext cx="7493000" cy="6469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 2019 for Mac</a:t>
            </a:r>
          </a:p>
        </p:txBody>
      </p:sp>
    </p:spTree>
    <p:extLst>
      <p:ext uri="{BB962C8B-B14F-4D97-AF65-F5344CB8AC3E}">
        <p14:creationId xmlns:p14="http://schemas.microsoft.com/office/powerpoint/2010/main" val="322035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14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E5975-1F58-9D40-B733-AE6569DC0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2F673-481C-B549-A07E-304A693B5E0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3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BF90C08-7EB9-4DB6-AE6E-DC0261D3631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6252624" y="1103233"/>
            <a:ext cx="8432729" cy="575476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1E4A1DC-4BBF-4E6D-9EA3-663CBCE42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1ECC00-469F-4C43-84BE-66710EC3FC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1626875"/>
            <a:ext cx="11018520" cy="4567404"/>
          </a:xfrm>
        </p:spPr>
        <p:txBody>
          <a:bodyPr/>
          <a:lstStyle/>
          <a:p>
            <a:r>
              <a:rPr lang="en-US" dirty="0"/>
              <a:t>     Introduction</a:t>
            </a:r>
          </a:p>
          <a:p>
            <a:endParaRPr lang="en-US" dirty="0"/>
          </a:p>
          <a:p>
            <a:r>
              <a:rPr lang="en-US" dirty="0"/>
              <a:t>     Quick retrospective</a:t>
            </a:r>
          </a:p>
          <a:p>
            <a:endParaRPr lang="en-US" dirty="0"/>
          </a:p>
          <a:p>
            <a:r>
              <a:rPr lang="en-US" dirty="0"/>
              <a:t>     See it in action</a:t>
            </a:r>
          </a:p>
          <a:p>
            <a:endParaRPr lang="en-US" dirty="0"/>
          </a:p>
          <a:p>
            <a:r>
              <a:rPr lang="en-US" dirty="0"/>
              <a:t>     Learn what’s new</a:t>
            </a:r>
          </a:p>
          <a:p>
            <a:endParaRPr lang="en-US" dirty="0"/>
          </a:p>
          <a:p>
            <a:r>
              <a:rPr lang="en-US" dirty="0"/>
              <a:t>     Preview what’s coming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2B0579-15D0-4B8E-988B-A6E8EB9C28D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12575" t="73146" r="27409"/>
          <a:stretch/>
        </p:blipFill>
        <p:spPr>
          <a:xfrm>
            <a:off x="9370475" y="-199171"/>
            <a:ext cx="5060950" cy="1545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615D2D-1486-6947-A0AF-21FCF8132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40" y="3736993"/>
            <a:ext cx="343498" cy="3410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9F874E-8DFD-A844-A5D6-74F24E8A6A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740" y="2706112"/>
            <a:ext cx="341061" cy="3410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B284B4-218A-E645-AAF6-8D532A6CF9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321" y="5776233"/>
            <a:ext cx="360412" cy="34272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E07C95B-43B6-0641-B75A-46F161670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162" y="4767875"/>
            <a:ext cx="360412" cy="34106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DD67605-A5FC-574B-B9EA-8CCC5DF663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8051" y="1659191"/>
            <a:ext cx="349750" cy="341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5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EF95F-5B4D-4AC4-A373-5C0782D48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en-US" dirty="0"/>
              <a:t>Powerful and Capable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6B040-8DC8-4329-9DA9-E98004E88C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08287"/>
            <a:ext cx="4968762" cy="5392245"/>
          </a:xfrm>
        </p:spPr>
        <p:txBody>
          <a:bodyPr/>
          <a:lstStyle/>
          <a:p>
            <a:r>
              <a:rPr lang="en-US" dirty="0"/>
              <a:t>C#, F#, TypeScript, Razor, CSS/LESS/SASS, HTML5</a:t>
            </a:r>
            <a:endParaRPr lang="en-US" sz="1200" dirty="0"/>
          </a:p>
          <a:p>
            <a:endParaRPr lang="en-US" sz="1200" dirty="0"/>
          </a:p>
          <a:p>
            <a:r>
              <a:rPr lang="en-US" dirty="0"/>
              <a:t>Analyzers, fixes, refactoring and code navigation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Rich debugging capabilities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 err="1"/>
              <a:t>xUnit</a:t>
            </a:r>
            <a:r>
              <a:rPr lang="en-US" dirty="0"/>
              <a:t>, </a:t>
            </a:r>
            <a:r>
              <a:rPr lang="en-US" dirty="0" err="1"/>
              <a:t>MSTest</a:t>
            </a:r>
            <a:r>
              <a:rPr lang="en-US" dirty="0"/>
              <a:t>, </a:t>
            </a:r>
            <a:r>
              <a:rPr lang="en-US" dirty="0" err="1"/>
              <a:t>NUnit</a:t>
            </a:r>
            <a:endParaRPr lang="en-US" sz="1400" dirty="0"/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Git source control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 descr="A screenshot of Visual Studio for Mac debugging a web app">
            <a:extLst>
              <a:ext uri="{FF2B5EF4-FFF2-40B4-BE49-F238E27FC236}">
                <a16:creationId xmlns:a16="http://schemas.microsoft.com/office/drawing/2014/main" id="{CFB4869E-BEF4-1446-B921-6A6C0EC367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746" y="210064"/>
            <a:ext cx="12030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328113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D70AA-B596-4883-8A2A-F228C719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in 2019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4C70B-CE61-4C2A-ACF6-F95E8750A6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228593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Streamlined start window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Roslyn 3.0 analyzers and fixes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Performance &amp; reliability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New Git backend and Azure DevOps authentication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Major accessibility improvements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New C# editor (preview)</a:t>
            </a:r>
          </a:p>
        </p:txBody>
      </p:sp>
    </p:spTree>
    <p:extLst>
      <p:ext uri="{BB962C8B-B14F-4D97-AF65-F5344CB8AC3E}">
        <p14:creationId xmlns:p14="http://schemas.microsoft.com/office/powerpoint/2010/main" val="185202230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A5BBD-EF76-4125-9C7C-84F45A4B4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and reliability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5620C-9E87-4CA4-9F95-5556E63765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846669"/>
            <a:ext cx="11018520" cy="35332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Ongoing focus, improvements in all releases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Infrastructure to identify and track issues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Major accessibility improvements, more to come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Thank you for reporting issues through Developer Community!</a:t>
            </a:r>
          </a:p>
        </p:txBody>
      </p:sp>
    </p:spTree>
    <p:extLst>
      <p:ext uri="{BB962C8B-B14F-4D97-AF65-F5344CB8AC3E}">
        <p14:creationId xmlns:p14="http://schemas.microsoft.com/office/powerpoint/2010/main" val="291745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D8FBF-138C-4F05-BAB5-28838932B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4817114" cy="1107996"/>
          </a:xfrm>
        </p:spPr>
        <p:txBody>
          <a:bodyPr/>
          <a:lstStyle/>
          <a:p>
            <a:pPr algn="ctr"/>
            <a:r>
              <a:rPr lang="en-US" dirty="0"/>
              <a:t>Available today!</a:t>
            </a:r>
          </a:p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632639-9BC8-4E5D-AF4B-FC21665B90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4821177" cy="4715137"/>
          </a:xfrm>
        </p:spPr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Update via the updater</a:t>
            </a:r>
          </a:p>
          <a:p>
            <a:pPr marL="0" indent="0" algn="ctr">
              <a:buNone/>
            </a:pPr>
            <a:r>
              <a:rPr lang="en-US" dirty="0"/>
              <a:t>or</a:t>
            </a:r>
          </a:p>
          <a:p>
            <a:pPr marL="0" indent="0" algn="ctr">
              <a:buNone/>
            </a:pPr>
            <a:r>
              <a:rPr lang="en-US" dirty="0"/>
              <a:t>install from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aka.ms/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vsmac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buNone/>
            </a:pPr>
            <a:r>
              <a:rPr lang="en-US" sz="2400" dirty="0"/>
              <a:t>Try the new editor (in preview)</a:t>
            </a:r>
            <a:br>
              <a:rPr lang="en-US" sz="2400" dirty="0"/>
            </a:br>
            <a:r>
              <a:rPr lang="en-US" sz="2400" dirty="0"/>
              <a:t>and give us feedback</a:t>
            </a:r>
            <a:br>
              <a:rPr lang="en-US" sz="2400" dirty="0"/>
            </a:br>
            <a:r>
              <a:rPr lang="en-US" sz="2400" dirty="0"/>
              <a:t>via Developer Community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8FC9FCF-0BB1-4847-9AFB-E9862E21629D}"/>
              </a:ext>
            </a:extLst>
          </p:cNvPr>
          <p:cNvGrpSpPr/>
          <p:nvPr/>
        </p:nvGrpSpPr>
        <p:grpSpPr>
          <a:xfrm>
            <a:off x="5445734" y="136956"/>
            <a:ext cx="11935968" cy="8951976"/>
            <a:chOff x="4976173" y="136956"/>
            <a:chExt cx="11935968" cy="8951976"/>
          </a:xfrm>
        </p:grpSpPr>
        <p:pic>
          <p:nvPicPr>
            <p:cNvPr id="9" name="Picture 8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D779420-89F6-2A40-B6D5-CB5C8491B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76173" y="136956"/>
              <a:ext cx="11935968" cy="8951976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F0A181C-07C8-5543-A8A7-C1911F1B2C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2392" t="11421" r="57628" b="83242"/>
            <a:stretch/>
          </p:blipFill>
          <p:spPr>
            <a:xfrm>
              <a:off x="7648835" y="1161537"/>
              <a:ext cx="2384854" cy="4778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601390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DFF49-FA1A-4BE4-829F-6C8CCBEC4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Segoe UI"/>
              </a:rPr>
              <a:t>&lt;Q&amp;A&gt;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53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EF95F-5B4D-4AC4-A373-5C0782D48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1107996"/>
          </a:xfrm>
        </p:spPr>
        <p:txBody>
          <a:bodyPr/>
          <a:lstStyle/>
          <a:p>
            <a:r>
              <a:rPr lang="en-US" dirty="0"/>
              <a:t>Meet</a:t>
            </a:r>
            <a:br>
              <a:rPr lang="en-US" dirty="0"/>
            </a:br>
            <a:r>
              <a:rPr lang="en-US" dirty="0"/>
              <a:t>Visual Studio for Mac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6B040-8DC8-4329-9DA9-E98004E88C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390" y="1924342"/>
            <a:ext cx="11018520" cy="432222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.NET IDE for the Mac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Native experience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Develop apps and games</a:t>
            </a:r>
          </a:p>
          <a:p>
            <a:r>
              <a:rPr lang="en-US" dirty="0"/>
              <a:t>for iOS, Android and web</a:t>
            </a:r>
          </a:p>
        </p:txBody>
      </p:sp>
      <p:pic>
        <p:nvPicPr>
          <p:cNvPr id="6" name="Picture 5" descr="A screenshot of Visual Studio for Mac debugging a web app">
            <a:extLst>
              <a:ext uri="{FF2B5EF4-FFF2-40B4-BE49-F238E27FC236}">
                <a16:creationId xmlns:a16="http://schemas.microsoft.com/office/drawing/2014/main" id="{9600EB0F-8052-F447-9965-D2FF6B63B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4746" y="210064"/>
            <a:ext cx="12030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7647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BDC480A-4E10-CF4B-A5C4-4490E161A0BD}"/>
              </a:ext>
            </a:extLst>
          </p:cNvPr>
          <p:cNvSpPr/>
          <p:nvPr/>
        </p:nvSpPr>
        <p:spPr bwMode="auto">
          <a:xfrm>
            <a:off x="586742" y="5457420"/>
            <a:ext cx="10932972" cy="943379"/>
          </a:xfrm>
          <a:prstGeom prst="rect">
            <a:avLst/>
          </a:prstGeom>
          <a:solidFill>
            <a:srgbClr val="0718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.NET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7BB92F-DB70-CC45-B11B-F801602BB226}"/>
              </a:ext>
            </a:extLst>
          </p:cNvPr>
          <p:cNvSpPr/>
          <p:nvPr/>
        </p:nvSpPr>
        <p:spPr bwMode="auto">
          <a:xfrm>
            <a:off x="586741" y="4680755"/>
            <a:ext cx="2626016" cy="557784"/>
          </a:xfrm>
          <a:prstGeom prst="rect">
            <a:avLst/>
          </a:prstGeom>
          <a:solidFill>
            <a:srgbClr val="004B1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Roslyn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6D7446B-7621-984E-A01F-B4C59CA430F9}"/>
              </a:ext>
            </a:extLst>
          </p:cNvPr>
          <p:cNvSpPr/>
          <p:nvPr/>
        </p:nvSpPr>
        <p:spPr bwMode="auto">
          <a:xfrm>
            <a:off x="6272644" y="4680755"/>
            <a:ext cx="2514600" cy="557784"/>
          </a:xfrm>
          <a:prstGeom prst="rect">
            <a:avLst/>
          </a:prstGeom>
          <a:solidFill>
            <a:srgbClr val="107B1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NuGet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131949-D0D8-2940-ABD7-EDDFFD944C9D}"/>
              </a:ext>
            </a:extLst>
          </p:cNvPr>
          <p:cNvSpPr/>
          <p:nvPr/>
        </p:nvSpPr>
        <p:spPr bwMode="auto">
          <a:xfrm>
            <a:off x="9005114" y="4680755"/>
            <a:ext cx="2514600" cy="557784"/>
          </a:xfrm>
          <a:prstGeom prst="rect">
            <a:avLst/>
          </a:prstGeom>
          <a:solidFill>
            <a:srgbClr val="004B1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VS Platform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42B561-7F9C-1845-B4C5-EF8DCE870CEE}"/>
              </a:ext>
            </a:extLst>
          </p:cNvPr>
          <p:cNvSpPr/>
          <p:nvPr/>
        </p:nvSpPr>
        <p:spPr bwMode="auto">
          <a:xfrm>
            <a:off x="3430628" y="4680755"/>
            <a:ext cx="2624145" cy="557784"/>
          </a:xfrm>
          <a:prstGeom prst="rect">
            <a:avLst/>
          </a:prstGeom>
          <a:solidFill>
            <a:srgbClr val="004B4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MSBuild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6CAF3AD-2D34-8047-B59C-E90246EFA355}"/>
              </a:ext>
            </a:extLst>
          </p:cNvPr>
          <p:cNvGrpSpPr/>
          <p:nvPr/>
        </p:nvGrpSpPr>
        <p:grpSpPr>
          <a:xfrm>
            <a:off x="586741" y="2747518"/>
            <a:ext cx="10944978" cy="1581846"/>
            <a:chOff x="586741" y="2747518"/>
            <a:chExt cx="10944978" cy="1581846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61096B-A907-AB48-9CB4-EEA1EAF3DC92}"/>
                </a:ext>
              </a:extLst>
            </p:cNvPr>
            <p:cNvSpPr/>
            <p:nvPr/>
          </p:nvSpPr>
          <p:spPr bwMode="auto">
            <a:xfrm>
              <a:off x="586741" y="2747518"/>
              <a:ext cx="10944978" cy="1581846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2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        Visual Studio </a:t>
              </a:r>
              <a:r>
                <a:rPr lang="en-US" sz="32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for Mac</a:t>
              </a: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F6AD4738-249E-294B-8DD2-3D22F1D0A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2757" y="2977835"/>
              <a:ext cx="1088297" cy="10882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6462263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CA2803B-EB77-2F4C-A643-14BCB4741527}"/>
              </a:ext>
            </a:extLst>
          </p:cNvPr>
          <p:cNvSpPr/>
          <p:nvPr/>
        </p:nvSpPr>
        <p:spPr bwMode="auto">
          <a:xfrm>
            <a:off x="3547338" y="1691523"/>
            <a:ext cx="5023785" cy="780412"/>
          </a:xfrm>
          <a:prstGeom prst="rect">
            <a:avLst/>
          </a:prstGeom>
          <a:solidFill>
            <a:srgbClr val="07188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.NET Core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46885E-E565-E940-8725-2BB5C100DDB3}"/>
              </a:ext>
            </a:extLst>
          </p:cNvPr>
          <p:cNvSpPr/>
          <p:nvPr/>
        </p:nvSpPr>
        <p:spPr bwMode="auto">
          <a:xfrm>
            <a:off x="586742" y="699762"/>
            <a:ext cx="2713146" cy="1765980"/>
          </a:xfrm>
          <a:prstGeom prst="rect">
            <a:avLst/>
          </a:prstGeom>
          <a:solidFill>
            <a:srgbClr val="0078D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Xamarin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2AA78E-87D4-A04A-A93A-5F3AD6ED8607}"/>
              </a:ext>
            </a:extLst>
          </p:cNvPr>
          <p:cNvSpPr/>
          <p:nvPr/>
        </p:nvSpPr>
        <p:spPr bwMode="auto">
          <a:xfrm>
            <a:off x="8818573" y="699762"/>
            <a:ext cx="2713146" cy="182887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Unity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A68706-E5CA-8847-8DC1-81021C9EA63A}"/>
              </a:ext>
            </a:extLst>
          </p:cNvPr>
          <p:cNvSpPr/>
          <p:nvPr/>
        </p:nvSpPr>
        <p:spPr bwMode="auto">
          <a:xfrm>
            <a:off x="3593323" y="714550"/>
            <a:ext cx="1530862" cy="803053"/>
          </a:xfrm>
          <a:prstGeom prst="rect">
            <a:avLst/>
          </a:prstGeom>
          <a:solidFill>
            <a:srgbClr val="004B1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8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cs typeface="Segoe UI" pitchFamily="34" charset="0"/>
              </a:rPr>
              <a:t>ASP.NET Core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EF68B7-165A-C346-851C-D98BE6902B3F}"/>
              </a:ext>
            </a:extLst>
          </p:cNvPr>
          <p:cNvSpPr/>
          <p:nvPr/>
        </p:nvSpPr>
        <p:spPr bwMode="auto">
          <a:xfrm>
            <a:off x="5293800" y="699762"/>
            <a:ext cx="1530861" cy="817841"/>
          </a:xfrm>
          <a:prstGeom prst="rect">
            <a:avLst/>
          </a:prstGeom>
          <a:solidFill>
            <a:srgbClr val="00827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Docker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2C9EB7-F189-4F43-935F-9828FF3669F9}"/>
              </a:ext>
            </a:extLst>
          </p:cNvPr>
          <p:cNvSpPr/>
          <p:nvPr/>
        </p:nvSpPr>
        <p:spPr bwMode="auto">
          <a:xfrm>
            <a:off x="6994276" y="699762"/>
            <a:ext cx="1576847" cy="817841"/>
          </a:xfrm>
          <a:prstGeom prst="rect">
            <a:avLst/>
          </a:prstGeom>
          <a:solidFill>
            <a:srgbClr val="004B4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8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Azure Functions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CFDBB58-5B7C-B847-BA48-A39E164DE4E2}"/>
              </a:ext>
            </a:extLst>
          </p:cNvPr>
          <p:cNvGrpSpPr/>
          <p:nvPr/>
        </p:nvGrpSpPr>
        <p:grpSpPr>
          <a:xfrm>
            <a:off x="586741" y="2747518"/>
            <a:ext cx="10944978" cy="1581846"/>
            <a:chOff x="586741" y="2747518"/>
            <a:chExt cx="10944978" cy="158184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2134FD2-2780-1A4C-9084-093D748B8DB0}"/>
                </a:ext>
              </a:extLst>
            </p:cNvPr>
            <p:cNvSpPr/>
            <p:nvPr/>
          </p:nvSpPr>
          <p:spPr bwMode="auto">
            <a:xfrm>
              <a:off x="586741" y="2747518"/>
              <a:ext cx="10944978" cy="1581846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2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        Visual Studio </a:t>
              </a:r>
              <a:r>
                <a:rPr lang="en-US" sz="32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for Mac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15DBD27-C1D5-534D-B71A-80DC04C055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2757" y="2977835"/>
              <a:ext cx="1088297" cy="10882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4204386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622A708-1113-0F4D-8D83-FFF7A8C875F2}"/>
              </a:ext>
            </a:extLst>
          </p:cNvPr>
          <p:cNvGrpSpPr/>
          <p:nvPr/>
        </p:nvGrpSpPr>
        <p:grpSpPr>
          <a:xfrm>
            <a:off x="586741" y="2747518"/>
            <a:ext cx="10944978" cy="1581846"/>
            <a:chOff x="586741" y="2747518"/>
            <a:chExt cx="10944978" cy="158184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36EDB8F6-9ACA-474F-A21E-609D49DED104}"/>
                </a:ext>
              </a:extLst>
            </p:cNvPr>
            <p:cNvSpPr/>
            <p:nvPr/>
          </p:nvSpPr>
          <p:spPr bwMode="auto">
            <a:xfrm>
              <a:off x="586741" y="2747518"/>
              <a:ext cx="10944978" cy="1581846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3200" b="1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        Visual Studio </a:t>
              </a:r>
              <a:r>
                <a:rPr lang="en-US" sz="3200" dirty="0">
                  <a:solidFill>
                    <a:schemeClr val="bg1"/>
                  </a:solidFill>
                  <a:ea typeface="Segoe UI" pitchFamily="34" charset="0"/>
                  <a:cs typeface="Segoe UI" pitchFamily="34" charset="0"/>
                </a:rPr>
                <a:t>for Mac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378719F-2803-704A-84DC-1124A8525C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12757" y="2977835"/>
              <a:ext cx="1088297" cy="10882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342431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!!oval70">
            <a:extLst>
              <a:ext uri="{FF2B5EF4-FFF2-40B4-BE49-F238E27FC236}">
                <a16:creationId xmlns:a16="http://schemas.microsoft.com/office/drawing/2014/main" id="{D3C45789-B622-4A76-92E1-2433106A7D41}"/>
              </a:ext>
            </a:extLst>
          </p:cNvPr>
          <p:cNvSpPr/>
          <p:nvPr/>
        </p:nvSpPr>
        <p:spPr bwMode="auto">
          <a:xfrm>
            <a:off x="5410199" y="2743199"/>
            <a:ext cx="1371601" cy="1371601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!!text70">
            <a:extLst>
              <a:ext uri="{FF2B5EF4-FFF2-40B4-BE49-F238E27FC236}">
                <a16:creationId xmlns:a16="http://schemas.microsoft.com/office/drawing/2014/main" id="{41E44257-5D0E-4B0E-8C31-DAE6D163EB36}"/>
              </a:ext>
            </a:extLst>
          </p:cNvPr>
          <p:cNvSpPr txBox="1"/>
          <p:nvPr/>
        </p:nvSpPr>
        <p:spPr>
          <a:xfrm>
            <a:off x="5619665" y="3013501"/>
            <a:ext cx="952668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7.0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45E61072-F6CF-4287-BCF6-BAE184FA2FB0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Jun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8DDBD-DE7E-AB41-849B-E5CB093E0E38}"/>
              </a:ext>
            </a:extLst>
          </p:cNvPr>
          <p:cNvSpPr txBox="1"/>
          <p:nvPr/>
        </p:nvSpPr>
        <p:spPr>
          <a:xfrm>
            <a:off x="2349499" y="4636559"/>
            <a:ext cx="7493000" cy="6469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 2017 for Mac</a:t>
            </a:r>
          </a:p>
        </p:txBody>
      </p:sp>
    </p:spTree>
    <p:extLst>
      <p:ext uri="{BB962C8B-B14F-4D97-AF65-F5344CB8AC3E}">
        <p14:creationId xmlns:p14="http://schemas.microsoft.com/office/powerpoint/2010/main" val="146140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!!circle70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5410199" y="2743199"/>
            <a:ext cx="1371601" cy="1371601"/>
            <a:chOff x="7822188" y="2944441"/>
            <a:chExt cx="675043" cy="675043"/>
          </a:xfrm>
        </p:grpSpPr>
        <p:sp>
          <p:nvSpPr>
            <p:cNvPr id="18" name="!!oval70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8" y="2944441"/>
              <a:ext cx="675043" cy="675043"/>
            </a:xfrm>
            <a:prstGeom prst="ellips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0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8" y="3077472"/>
              <a:ext cx="468862" cy="40898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7.0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5E61072-F6CF-4287-BCF6-BAE184FA2FB0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Jun</a:t>
            </a:r>
            <a:r>
              <a:rPr lang="en-US" sz="2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2017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B6621E-4D05-405B-9290-6F4635582D6E}"/>
              </a:ext>
            </a:extLst>
          </p:cNvPr>
          <p:cNvSpPr txBox="1"/>
          <p:nvPr/>
        </p:nvSpPr>
        <p:spPr>
          <a:xfrm>
            <a:off x="3533190" y="4598312"/>
            <a:ext cx="5125617" cy="13276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Xamarin, .NET Core and Unity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Rich C# editing and debugging</a:t>
            </a:r>
          </a:p>
          <a:p>
            <a:pPr algn="ctr">
              <a:lnSpc>
                <a:spcPct val="150000"/>
              </a:lnSpc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Web editors</a:t>
            </a:r>
          </a:p>
        </p:txBody>
      </p:sp>
    </p:spTree>
    <p:extLst>
      <p:ext uri="{BB962C8B-B14F-4D97-AF65-F5344CB8AC3E}">
        <p14:creationId xmlns:p14="http://schemas.microsoft.com/office/powerpoint/2010/main" val="312663156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!!connector7071">
            <a:extLst>
              <a:ext uri="{FF2B5EF4-FFF2-40B4-BE49-F238E27FC236}">
                <a16:creationId xmlns:a16="http://schemas.microsoft.com/office/drawing/2014/main" id="{A1A5EAFD-CC19-4E75-9796-F55E358BB538}"/>
              </a:ext>
            </a:extLst>
          </p:cNvPr>
          <p:cNvCxnSpPr>
            <a:cxnSpLocks/>
          </p:cNvCxnSpPr>
          <p:nvPr/>
        </p:nvCxnSpPr>
        <p:spPr>
          <a:xfrm>
            <a:off x="3962399" y="3429000"/>
            <a:ext cx="1447800" cy="3"/>
          </a:xfrm>
          <a:prstGeom prst="line">
            <a:avLst/>
          </a:prstGeom>
          <a:ln w="158750">
            <a:solidFill>
              <a:schemeClr val="accent1">
                <a:lumMod val="20000"/>
                <a:lumOff val="80000"/>
              </a:schemeClr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!!circle71">
            <a:extLst>
              <a:ext uri="{FF2B5EF4-FFF2-40B4-BE49-F238E27FC236}">
                <a16:creationId xmlns:a16="http://schemas.microsoft.com/office/drawing/2014/main" id="{0728F884-797E-4EC8-9746-0333D37814D9}"/>
              </a:ext>
            </a:extLst>
          </p:cNvPr>
          <p:cNvGrpSpPr/>
          <p:nvPr/>
        </p:nvGrpSpPr>
        <p:grpSpPr>
          <a:xfrm>
            <a:off x="5410200" y="2743200"/>
            <a:ext cx="1371600" cy="1371600"/>
            <a:chOff x="7822188" y="2944441"/>
            <a:chExt cx="900057" cy="900057"/>
          </a:xfrm>
          <a:solidFill>
            <a:schemeClr val="accent1"/>
          </a:solidFill>
        </p:grpSpPr>
        <p:sp>
          <p:nvSpPr>
            <p:cNvPr id="9" name="!!oval71">
              <a:extLst>
                <a:ext uri="{FF2B5EF4-FFF2-40B4-BE49-F238E27FC236}">
                  <a16:creationId xmlns:a16="http://schemas.microsoft.com/office/drawing/2014/main" id="{2F8AC19E-E2AA-42EA-B44C-BBF6C728765F}"/>
                </a:ext>
              </a:extLst>
            </p:cNvPr>
            <p:cNvSpPr/>
            <p:nvPr/>
          </p:nvSpPr>
          <p:spPr bwMode="auto">
            <a:xfrm>
              <a:off x="7822188" y="2944441"/>
              <a:ext cx="900057" cy="900057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!!text71">
              <a:extLst>
                <a:ext uri="{FF2B5EF4-FFF2-40B4-BE49-F238E27FC236}">
                  <a16:creationId xmlns:a16="http://schemas.microsoft.com/office/drawing/2014/main" id="{AD38C79F-3EB0-4928-BE92-5B8080F6B062}"/>
                </a:ext>
              </a:extLst>
            </p:cNvPr>
            <p:cNvSpPr txBox="1"/>
            <p:nvPr/>
          </p:nvSpPr>
          <p:spPr>
            <a:xfrm>
              <a:off x="7974055" y="3121814"/>
              <a:ext cx="596322" cy="545308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</a:rPr>
                <a:t>7.1</a:t>
              </a:r>
            </a:p>
          </p:txBody>
        </p:sp>
      </p:grpSp>
      <p:grpSp>
        <p:nvGrpSpPr>
          <p:cNvPr id="17" name="!!circle70">
            <a:extLst>
              <a:ext uri="{FF2B5EF4-FFF2-40B4-BE49-F238E27FC236}">
                <a16:creationId xmlns:a16="http://schemas.microsoft.com/office/drawing/2014/main" id="{04DF4D90-0CA6-48B9-994F-E5D7ADE4C6E3}"/>
              </a:ext>
            </a:extLst>
          </p:cNvPr>
          <p:cNvGrpSpPr/>
          <p:nvPr/>
        </p:nvGrpSpPr>
        <p:grpSpPr>
          <a:xfrm>
            <a:off x="3048000" y="2971797"/>
            <a:ext cx="914400" cy="914400"/>
            <a:chOff x="7822187" y="2939146"/>
            <a:chExt cx="675043" cy="675043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8" name="!!oval70">
              <a:extLst>
                <a:ext uri="{FF2B5EF4-FFF2-40B4-BE49-F238E27FC236}">
                  <a16:creationId xmlns:a16="http://schemas.microsoft.com/office/drawing/2014/main" id="{D3C45789-B622-4A76-92E1-2433106A7D41}"/>
                </a:ext>
              </a:extLst>
            </p:cNvPr>
            <p:cNvSpPr/>
            <p:nvPr/>
          </p:nvSpPr>
          <p:spPr bwMode="auto">
            <a:xfrm>
              <a:off x="7822187" y="2939146"/>
              <a:ext cx="675043" cy="675043"/>
            </a:xfrm>
            <a:prstGeom prst="ellipse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!!text70">
              <a:extLst>
                <a:ext uri="{FF2B5EF4-FFF2-40B4-BE49-F238E27FC236}">
                  <a16:creationId xmlns:a16="http://schemas.microsoft.com/office/drawing/2014/main" id="{41E44257-5D0E-4B0E-8C31-DAE6D163EB36}"/>
                </a:ext>
              </a:extLst>
            </p:cNvPr>
            <p:cNvSpPr txBox="1"/>
            <p:nvPr/>
          </p:nvSpPr>
          <p:spPr>
            <a:xfrm>
              <a:off x="7925277" y="3094898"/>
              <a:ext cx="468862" cy="363539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</a:rPr>
                <a:t>7.0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A3544DA-B04C-4B2A-8295-A48D56999CF3}"/>
              </a:ext>
            </a:extLst>
          </p:cNvPr>
          <p:cNvSpPr txBox="1"/>
          <p:nvPr/>
        </p:nvSpPr>
        <p:spPr>
          <a:xfrm>
            <a:off x="4476749" y="1828800"/>
            <a:ext cx="32385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8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Aug 2017</a:t>
            </a:r>
            <a:endParaRPr lang="en-US" sz="2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91FD00-B31B-4CC7-8FD0-62D3B0307197}"/>
              </a:ext>
            </a:extLst>
          </p:cNvPr>
          <p:cNvSpPr txBox="1"/>
          <p:nvPr/>
        </p:nvSpPr>
        <p:spPr>
          <a:xfrm>
            <a:off x="3533190" y="4598312"/>
            <a:ext cx="5125617" cy="17893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.NET Core 2.0 support</a:t>
            </a:r>
          </a:p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Improved iOS app signing</a:t>
            </a:r>
          </a:p>
          <a:p>
            <a:pPr algn="ctr">
              <a:lnSpc>
                <a:spcPct val="150000"/>
              </a:lnSpc>
            </a:pPr>
            <a:r>
              <a:rPr lang="en-US" sz="200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Integrated Android SDK manager</a:t>
            </a:r>
          </a:p>
          <a:p>
            <a:pPr algn="ctr">
              <a:lnSpc>
                <a:spcPct val="150000"/>
              </a:lnSpc>
            </a:pPr>
            <a:endParaRPr lang="en-US" sz="200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967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76323C78-8B2F-45E1-BAF9-D016AA439411}" vid="{1AB46EAD-974F-47FB-AC45-3432CA22CEA8}"/>
    </a:ext>
  </a:extLst>
</a:theme>
</file>

<file path=ppt/theme/theme2.xml><?xml version="1.0" encoding="utf-8"?>
<a:theme xmlns:a="http://schemas.openxmlformats.org/drawingml/2006/main" name="SOFT BLACK TEMPLATE">
  <a:themeElements>
    <a:clrScheme name="Visual Studio 2019 Launch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5C2D91"/>
      </a:accent1>
      <a:accent2>
        <a:srgbClr val="0078D4"/>
      </a:accent2>
      <a:accent3>
        <a:srgbClr val="00BCF2"/>
      </a:accent3>
      <a:accent4>
        <a:srgbClr val="BAD80A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VisualStudio2019Launch_Template_V5.potx  -  Read-Only" id="{76323C78-8B2F-45E1-BAF9-D016AA439411}" vid="{17DE7FF2-3580-496A-9C19-1FB00718F86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9FAF4CD5AD2F4B99B5B2414089ABF7" ma:contentTypeVersion="12" ma:contentTypeDescription="Create a new document." ma:contentTypeScope="" ma:versionID="230db19e8b17ba2810ea93624333db7c">
  <xsd:schema xmlns:xsd="http://www.w3.org/2001/XMLSchema" xmlns:xs="http://www.w3.org/2001/XMLSchema" xmlns:p="http://schemas.microsoft.com/office/2006/metadata/properties" xmlns:ns2="dcf5ddc1-fb1d-440f-849a-6450bddbaed7" xmlns:ns3="965de625-df5b-42e9-a277-2113da4f1195" targetNamespace="http://schemas.microsoft.com/office/2006/metadata/properties" ma:root="true" ma:fieldsID="dca6bc5695fb6c44cc6989902b88d8c5" ns2:_="" ns3:_="">
    <xsd:import namespace="dcf5ddc1-fb1d-440f-849a-6450bddbaed7"/>
    <xsd:import namespace="965de625-df5b-42e9-a277-2113da4f11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cf5ddc1-fb1d-440f-849a-6450bddbaed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5de625-df5b-42e9-a277-2113da4f11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5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6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description="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D8681F-3394-459F-BDB4-E6A41BDB1F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cf5ddc1-fb1d-440f-849a-6450bddbaed7"/>
    <ds:schemaRef ds:uri="965de625-df5b-42e9-a277-2113da4f11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VisualStudio2019Launch_Template_V5</Template>
  <TotalTime>14</TotalTime>
  <Words>1083</Words>
  <Application>Microsoft Office PowerPoint</Application>
  <PresentationFormat>Widescreen</PresentationFormat>
  <Paragraphs>224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Consolas</vt:lpstr>
      <vt:lpstr>Segoe UI</vt:lpstr>
      <vt:lpstr>Segoe UI Light</vt:lpstr>
      <vt:lpstr>Segoe UI Semibold</vt:lpstr>
      <vt:lpstr>Segoe UI Semilight</vt:lpstr>
      <vt:lpstr>Wingdings</vt:lpstr>
      <vt:lpstr>WHITE TEMPLATE</vt:lpstr>
      <vt:lpstr>SOFT BLACK TEMPLATE</vt:lpstr>
      <vt:lpstr>Introduction to Visual Studio for Mac for .NET development</vt:lpstr>
      <vt:lpstr>Overview</vt:lpstr>
      <vt:lpstr>Meet Visual Studio for Mac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Powerful and Capable</vt:lpstr>
      <vt:lpstr>New in 2019</vt:lpstr>
      <vt:lpstr>Performance and reliability</vt:lpstr>
      <vt:lpstr>Available today! </vt:lpstr>
      <vt:lpstr>&lt;Q&amp;A&gt;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tour of Visual Studio for Mac for .NET development</dc:title>
  <dc:subject>Visual Studio 2019 Launch</dc:subject>
  <dc:creator>Mikayla Hutchinson</dc:creator>
  <cp:keywords/>
  <dc:description/>
  <cp:lastModifiedBy>Nithin Mohan</cp:lastModifiedBy>
  <cp:revision>4</cp:revision>
  <dcterms:created xsi:type="dcterms:W3CDTF">2019-03-27T16:39:16Z</dcterms:created>
  <dcterms:modified xsi:type="dcterms:W3CDTF">2019-05-21T14:43:21Z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0x010100BD9FAF4CD5AD2F4B99B5B2414089ABF7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